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6" r:id="rId5"/>
    <p:sldMasterId id="2147483708" r:id="rId6"/>
  </p:sldMasterIdLst>
  <p:notesMasterIdLst>
    <p:notesMasterId r:id="rId39"/>
  </p:notesMasterIdLst>
  <p:sldIdLst>
    <p:sldId id="285" r:id="rId7"/>
    <p:sldId id="1655" r:id="rId8"/>
    <p:sldId id="275" r:id="rId9"/>
    <p:sldId id="1656" r:id="rId10"/>
    <p:sldId id="274" r:id="rId11"/>
    <p:sldId id="1648" r:id="rId12"/>
    <p:sldId id="1652" r:id="rId13"/>
    <p:sldId id="278" r:id="rId14"/>
    <p:sldId id="1650" r:id="rId15"/>
    <p:sldId id="1651" r:id="rId16"/>
    <p:sldId id="1653" r:id="rId17"/>
    <p:sldId id="1658" r:id="rId18"/>
    <p:sldId id="1654" r:id="rId19"/>
    <p:sldId id="289" r:id="rId20"/>
    <p:sldId id="288" r:id="rId21"/>
    <p:sldId id="259" r:id="rId22"/>
    <p:sldId id="281" r:id="rId23"/>
    <p:sldId id="1659" r:id="rId24"/>
    <p:sldId id="295" r:id="rId25"/>
    <p:sldId id="312" r:id="rId26"/>
    <p:sldId id="1643" r:id="rId27"/>
    <p:sldId id="1630" r:id="rId28"/>
    <p:sldId id="1642" r:id="rId29"/>
    <p:sldId id="1549" r:id="rId30"/>
    <p:sldId id="1645" r:id="rId31"/>
    <p:sldId id="298" r:id="rId32"/>
    <p:sldId id="297" r:id="rId33"/>
    <p:sldId id="296" r:id="rId34"/>
    <p:sldId id="313" r:id="rId35"/>
    <p:sldId id="301" r:id="rId36"/>
    <p:sldId id="1644" r:id="rId37"/>
    <p:sldId id="284" r:id="rId3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12" userDrawn="1">
          <p15:clr>
            <a:srgbClr val="A4A3A4"/>
          </p15:clr>
        </p15:guide>
        <p15:guide id="2" pos="2880" userDrawn="1">
          <p15:clr>
            <a:srgbClr val="A4A3A4"/>
          </p15:clr>
        </p15:guide>
        <p15:guide id="3" pos="288" userDrawn="1">
          <p15:clr>
            <a:srgbClr val="A4A3A4"/>
          </p15:clr>
        </p15:guide>
        <p15:guide id="4" pos="5472" userDrawn="1">
          <p15:clr>
            <a:srgbClr val="A4A3A4"/>
          </p15:clr>
        </p15:guide>
        <p15:guide id="6" orient="horz" pos="720" userDrawn="1">
          <p15:clr>
            <a:srgbClr val="A4A3A4"/>
          </p15:clr>
        </p15:guide>
        <p15:guide id="7" orient="horz" pos="2256" userDrawn="1">
          <p15:clr>
            <a:srgbClr val="A4A3A4"/>
          </p15:clr>
        </p15:guide>
        <p15:guide id="8" orient="horz" pos="3024">
          <p15:clr>
            <a:srgbClr val="A4A3A4"/>
          </p15:clr>
        </p15:guide>
        <p15:guide id="9" pos="4608" userDrawn="1">
          <p15:clr>
            <a:srgbClr val="A4A3A4"/>
          </p15:clr>
        </p15:guide>
        <p15:guide id="11" pos="1152" userDrawn="1">
          <p15:clr>
            <a:srgbClr val="A4A3A4"/>
          </p15:clr>
        </p15:guide>
        <p15:guide id="12" orient="horz" pos="43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icon Dans" initials="MD" lastIdx="10" clrIdx="0"/>
  <p:cmAuthor id="1" name="Christine Pabico" initials="CP" lastIdx="8" clrIdx="1">
    <p:extLst>
      <p:ext uri="{19B8F6BF-5375-455C-9EA6-DF929625EA0E}">
        <p15:presenceInfo xmlns:p15="http://schemas.microsoft.com/office/powerpoint/2012/main" userId="S::Christine.Pabico@ana.org::1518eb9d-c301-47dd-9738-e89085d980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98D8"/>
    <a:srgbClr val="0B3464"/>
    <a:srgbClr val="25AAE2"/>
    <a:srgbClr val="0C2652"/>
    <a:srgbClr val="8383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81FAA5-1BEB-47D2-8C8E-4A7924B4B8E9}" v="19" dt="2020-07-20T21:00:57.4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689" autoAdjust="0"/>
    <p:restoredTop sz="78440" autoAdjust="0"/>
  </p:normalViewPr>
  <p:slideViewPr>
    <p:cSldViewPr showGuides="1">
      <p:cViewPr varScale="1">
        <p:scale>
          <a:sx n="82" d="100"/>
          <a:sy n="82" d="100"/>
        </p:scale>
        <p:origin x="152" y="60"/>
      </p:cViewPr>
      <p:guideLst>
        <p:guide orient="horz" pos="912"/>
        <p:guide pos="2880"/>
        <p:guide pos="288"/>
        <p:guide pos="5472"/>
        <p:guide orient="horz" pos="720"/>
        <p:guide orient="horz" pos="2256"/>
        <p:guide orient="horz" pos="3024"/>
        <p:guide pos="4608"/>
        <p:guide pos="1152"/>
        <p:guide orient="horz" pos="432"/>
      </p:guideLst>
    </p:cSldViewPr>
  </p:slideViewPr>
  <p:notesTextViewPr>
    <p:cViewPr>
      <p:scale>
        <a:sx n="1" d="1"/>
        <a:sy n="1" d="1"/>
      </p:scale>
      <p:origin x="0" y="0"/>
    </p:cViewPr>
  </p:notesTextViewPr>
  <p:sorterViewPr>
    <p:cViewPr varScale="1">
      <p:scale>
        <a:sx n="100" d="100"/>
        <a:sy n="100" d="100"/>
      </p:scale>
      <p:origin x="0" y="-4310"/>
    </p:cViewPr>
  </p:sorterViewPr>
  <p:notesViewPr>
    <p:cSldViewPr>
      <p:cViewPr varScale="1">
        <p:scale>
          <a:sx n="88" d="100"/>
          <a:sy n="88" d="100"/>
        </p:scale>
        <p:origin x="1672"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notesMaster" Target="notesMasters/notesMaster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commentAuthors" Target="commentAuthor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20" Type="http://schemas.openxmlformats.org/officeDocument/2006/relationships/slide" Target="slides/slide14.xml"/><Relationship Id="rId41" Type="http://schemas.openxmlformats.org/officeDocument/2006/relationships/presProps" Target="presProps.xml"/></Relationships>
</file>

<file path=ppt/diagrams/_rels/data1.xml.rels><?xml version="1.0" encoding="UTF-8" standalone="yes"?>
<Relationships xmlns="http://schemas.openxmlformats.org/package/2006/relationships"><Relationship Id="rId8" Type="http://schemas.openxmlformats.org/officeDocument/2006/relationships/hyperlink" Target="http://educatormusing.blogspot.com/2011_07_01_archive.html" TargetMode="External"/><Relationship Id="rId3" Type="http://schemas.openxmlformats.org/officeDocument/2006/relationships/image" Target="../media/image10.jpg"/><Relationship Id="rId7" Type="http://schemas.openxmlformats.org/officeDocument/2006/relationships/image" Target="../media/image12.png"/><Relationship Id="rId2" Type="http://schemas.openxmlformats.org/officeDocument/2006/relationships/hyperlink" Target="http://rationallyspeaking.blogspot.com/2012/10/essays-on-emergence-part-iii.html" TargetMode="External"/><Relationship Id="rId1" Type="http://schemas.openxmlformats.org/officeDocument/2006/relationships/image" Target="../media/image9.jpeg"/><Relationship Id="rId6" Type="http://schemas.openxmlformats.org/officeDocument/2006/relationships/hyperlink" Target="https://betterhealthwhileaging.net/challenges-helping-aging-parents/" TargetMode="External"/><Relationship Id="rId5" Type="http://schemas.openxmlformats.org/officeDocument/2006/relationships/image" Target="../media/image11.jpg"/><Relationship Id="rId4" Type="http://schemas.openxmlformats.org/officeDocument/2006/relationships/hyperlink" Target="https://www.lawyersandsettlements.com/articles/california_labor_law/interview-california-labor-law-54-21596.html" TargetMode="External"/></Relationships>
</file>

<file path=ppt/diagrams/_rels/drawing1.xml.rels><?xml version="1.0" encoding="UTF-8" standalone="yes"?>
<Relationships xmlns="http://schemas.openxmlformats.org/package/2006/relationships"><Relationship Id="rId8" Type="http://schemas.openxmlformats.org/officeDocument/2006/relationships/hyperlink" Target="http://educatormusing.blogspot.com/2011_07_01_archive.html" TargetMode="External"/><Relationship Id="rId3" Type="http://schemas.openxmlformats.org/officeDocument/2006/relationships/image" Target="../media/image10.jpg"/><Relationship Id="rId7" Type="http://schemas.openxmlformats.org/officeDocument/2006/relationships/image" Target="../media/image12.png"/><Relationship Id="rId2" Type="http://schemas.openxmlformats.org/officeDocument/2006/relationships/hyperlink" Target="http://rationallyspeaking.blogspot.com/2012/10/essays-on-emergence-part-iii.html" TargetMode="External"/><Relationship Id="rId1" Type="http://schemas.openxmlformats.org/officeDocument/2006/relationships/image" Target="../media/image9.jpeg"/><Relationship Id="rId6" Type="http://schemas.openxmlformats.org/officeDocument/2006/relationships/hyperlink" Target="https://betterhealthwhileaging.net/challenges-helping-aging-parents/" TargetMode="External"/><Relationship Id="rId5" Type="http://schemas.openxmlformats.org/officeDocument/2006/relationships/image" Target="../media/image11.jpg"/><Relationship Id="rId4" Type="http://schemas.openxmlformats.org/officeDocument/2006/relationships/hyperlink" Target="https://www.lawyersandsettlements.com/articles/california_labor_law/interview-california-labor-law-54-21596.html"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B20322-16B0-4249-BA6E-E850742E083B}" type="doc">
      <dgm:prSet loTypeId="urn:microsoft.com/office/officeart/2005/8/layout/pList2" loCatId="list" qsTypeId="urn:microsoft.com/office/officeart/2005/8/quickstyle/simple1" qsCatId="simple" csTypeId="urn:microsoft.com/office/officeart/2005/8/colors/accent1_2" csCatId="accent1" phldr="1"/>
      <dgm:spPr/>
    </dgm:pt>
    <dgm:pt modelId="{88F5AA07-7B72-40CA-A6B6-0028992EE498}">
      <dgm:prSet phldrT="[Text]"/>
      <dgm:spPr/>
      <dgm:t>
        <a:bodyPr/>
        <a:lstStyle/>
        <a:p>
          <a:r>
            <a:rPr lang="en-US" dirty="0"/>
            <a:t>New payment models and economic impact </a:t>
          </a:r>
          <a:br>
            <a:rPr lang="en-US" dirty="0"/>
          </a:br>
          <a:r>
            <a:rPr lang="en-US" dirty="0"/>
            <a:t>of the global</a:t>
          </a:r>
          <a:br>
            <a:rPr lang="en-US" dirty="0"/>
          </a:br>
          <a:r>
            <a:rPr lang="en-US" dirty="0"/>
            <a:t>pandemic</a:t>
          </a:r>
        </a:p>
        <a:p>
          <a:endParaRPr lang="en-US" dirty="0"/>
        </a:p>
      </dgm:t>
    </dgm:pt>
    <dgm:pt modelId="{4E2767DD-8611-4582-B036-CC0208DB37F8}" type="parTrans" cxnId="{E6B5344C-3C54-45BB-B97B-981E9A40BCD5}">
      <dgm:prSet/>
      <dgm:spPr/>
      <dgm:t>
        <a:bodyPr/>
        <a:lstStyle/>
        <a:p>
          <a:endParaRPr lang="en-US"/>
        </a:p>
      </dgm:t>
    </dgm:pt>
    <dgm:pt modelId="{E959D94B-B369-46D2-B0BB-F289762D26A0}" type="sibTrans" cxnId="{E6B5344C-3C54-45BB-B97B-981E9A40BCD5}">
      <dgm:prSet/>
      <dgm:spPr/>
      <dgm:t>
        <a:bodyPr/>
        <a:lstStyle/>
        <a:p>
          <a:endParaRPr lang="en-US"/>
        </a:p>
      </dgm:t>
    </dgm:pt>
    <dgm:pt modelId="{1FD5BDBA-050C-4D72-B936-6DD7228AAF1D}">
      <dgm:prSet phldrT="[Text]"/>
      <dgm:spPr/>
      <dgm:t>
        <a:bodyPr/>
        <a:lstStyle/>
        <a:p>
          <a:r>
            <a:rPr lang="en-US" dirty="0"/>
            <a:t>Increasing </a:t>
          </a:r>
          <a:br>
            <a:rPr lang="en-US" dirty="0"/>
          </a:br>
          <a:r>
            <a:rPr lang="en-US" dirty="0"/>
            <a:t>and changing </a:t>
          </a:r>
          <a:br>
            <a:rPr lang="en-US" dirty="0"/>
          </a:br>
          <a:r>
            <a:rPr lang="en-US" dirty="0"/>
            <a:t>regulations </a:t>
          </a:r>
        </a:p>
        <a:p>
          <a:endParaRPr lang="en-US" dirty="0"/>
        </a:p>
      </dgm:t>
    </dgm:pt>
    <dgm:pt modelId="{070F5CF1-60C5-4B66-9490-46B3BD807B70}" type="parTrans" cxnId="{D715382F-7508-4B4B-B212-967D7120B5E3}">
      <dgm:prSet/>
      <dgm:spPr/>
      <dgm:t>
        <a:bodyPr/>
        <a:lstStyle/>
        <a:p>
          <a:endParaRPr lang="en-US"/>
        </a:p>
      </dgm:t>
    </dgm:pt>
    <dgm:pt modelId="{DAD2ECBD-D52F-42B9-BB3C-797D4BC11F70}" type="sibTrans" cxnId="{D715382F-7508-4B4B-B212-967D7120B5E3}">
      <dgm:prSet/>
      <dgm:spPr/>
      <dgm:t>
        <a:bodyPr/>
        <a:lstStyle/>
        <a:p>
          <a:endParaRPr lang="en-US"/>
        </a:p>
      </dgm:t>
    </dgm:pt>
    <dgm:pt modelId="{F3F105C3-7ED0-46D9-A3CB-CF84FEF8B2E7}">
      <dgm:prSet/>
      <dgm:spPr/>
      <dgm:t>
        <a:bodyPr/>
        <a:lstStyle/>
        <a:p>
          <a:r>
            <a:rPr lang="en-US" dirty="0"/>
            <a:t>Caring for an aging  population</a:t>
          </a:r>
        </a:p>
      </dgm:t>
    </dgm:pt>
    <dgm:pt modelId="{9CAB37F0-A067-4CA3-87BD-6137CE334E0C}" type="parTrans" cxnId="{738C9ED7-A10D-4C0C-950C-73F9022A7FE4}">
      <dgm:prSet/>
      <dgm:spPr/>
      <dgm:t>
        <a:bodyPr/>
        <a:lstStyle/>
        <a:p>
          <a:endParaRPr lang="en-US"/>
        </a:p>
      </dgm:t>
    </dgm:pt>
    <dgm:pt modelId="{7C10C1B2-F566-468F-A00E-D952EF2AD706}" type="sibTrans" cxnId="{738C9ED7-A10D-4C0C-950C-73F9022A7FE4}">
      <dgm:prSet/>
      <dgm:spPr/>
      <dgm:t>
        <a:bodyPr/>
        <a:lstStyle/>
        <a:p>
          <a:endParaRPr lang="en-US"/>
        </a:p>
      </dgm:t>
    </dgm:pt>
    <dgm:pt modelId="{56B6D246-3A67-4EBD-A07D-B7E2654F1883}">
      <dgm:prSet/>
      <dgm:spPr/>
      <dgm:t>
        <a:bodyPr/>
        <a:lstStyle/>
        <a:p>
          <a:r>
            <a:rPr lang="en-US" dirty="0"/>
            <a:t>Decreasing supply of nurses</a:t>
          </a:r>
        </a:p>
      </dgm:t>
    </dgm:pt>
    <dgm:pt modelId="{B72574E8-DC73-4E06-AE20-0B1E221F8B18}" type="parTrans" cxnId="{9EA47DD4-6B64-4ACC-A605-9FEF4645D780}">
      <dgm:prSet/>
      <dgm:spPr/>
      <dgm:t>
        <a:bodyPr/>
        <a:lstStyle/>
        <a:p>
          <a:endParaRPr lang="en-US"/>
        </a:p>
      </dgm:t>
    </dgm:pt>
    <dgm:pt modelId="{7EDF6204-D05D-4FC9-A7E5-221B29B5F790}" type="sibTrans" cxnId="{9EA47DD4-6B64-4ACC-A605-9FEF4645D780}">
      <dgm:prSet/>
      <dgm:spPr/>
      <dgm:t>
        <a:bodyPr/>
        <a:lstStyle/>
        <a:p>
          <a:endParaRPr lang="en-US"/>
        </a:p>
      </dgm:t>
    </dgm:pt>
    <dgm:pt modelId="{0A004FEF-4058-4426-8AA8-90F82FD47083}" type="pres">
      <dgm:prSet presAssocID="{BEB20322-16B0-4249-BA6E-E850742E083B}" presName="Name0" presStyleCnt="0">
        <dgm:presLayoutVars>
          <dgm:dir/>
          <dgm:resizeHandles val="exact"/>
        </dgm:presLayoutVars>
      </dgm:prSet>
      <dgm:spPr/>
    </dgm:pt>
    <dgm:pt modelId="{19AE716B-118A-423E-92B8-E170B6FD4EA6}" type="pres">
      <dgm:prSet presAssocID="{BEB20322-16B0-4249-BA6E-E850742E083B}" presName="bkgdShp" presStyleLbl="alignAccFollowNode1" presStyleIdx="0" presStyleCnt="1" custScaleY="129727"/>
      <dgm:spPr/>
    </dgm:pt>
    <dgm:pt modelId="{138DBBB1-5761-47A8-B936-2EAEB3DAE0ED}" type="pres">
      <dgm:prSet presAssocID="{BEB20322-16B0-4249-BA6E-E850742E083B}" presName="linComp" presStyleCnt="0"/>
      <dgm:spPr/>
    </dgm:pt>
    <dgm:pt modelId="{DD126EC9-F34A-4A84-B986-6C98B7023746}" type="pres">
      <dgm:prSet presAssocID="{88F5AA07-7B72-40CA-A6B6-0028992EE498}" presName="compNode" presStyleCnt="0"/>
      <dgm:spPr/>
    </dgm:pt>
    <dgm:pt modelId="{FAB4F663-997D-465E-A9C0-879FD2E3C39C}" type="pres">
      <dgm:prSet presAssocID="{88F5AA07-7B72-40CA-A6B6-0028992EE498}" presName="node" presStyleLbl="node1" presStyleIdx="0" presStyleCnt="4">
        <dgm:presLayoutVars>
          <dgm:bulletEnabled val="1"/>
        </dgm:presLayoutVars>
      </dgm:prSet>
      <dgm:spPr/>
    </dgm:pt>
    <dgm:pt modelId="{6CB17CCE-75DF-403B-AE23-07440A904EAB}" type="pres">
      <dgm:prSet presAssocID="{88F5AA07-7B72-40CA-A6B6-0028992EE498}" presName="invisiNode" presStyleLbl="node1" presStyleIdx="0" presStyleCnt="4"/>
      <dgm:spPr/>
    </dgm:pt>
    <dgm:pt modelId="{3D565684-6734-4268-8A48-46E9056BB157}" type="pres">
      <dgm:prSet presAssocID="{88F5AA07-7B72-40CA-A6B6-0028992EE498}" presName="imagNode" presStyleLbl="fgImgPlace1" presStyleIdx="0" presStyleCnt="4"/>
      <dgm:spPr>
        <a:prstGeom prst="flowChartAlternateProcess">
          <a:avLst/>
        </a:prstGeom>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a1611="http://schemas.microsoft.com/office/drawing/2016/11/main" r:id="rId2"/>
              </a:ext>
            </a:extLst>
          </a:blip>
          <a:srcRect/>
          <a:stretch>
            <a:fillRect t="-4000" b="-4000"/>
          </a:stretch>
        </a:blipFill>
      </dgm:spPr>
    </dgm:pt>
    <dgm:pt modelId="{5653F01F-2F2D-4426-B9F6-B4559C7D3081}" type="pres">
      <dgm:prSet presAssocID="{E959D94B-B369-46D2-B0BB-F289762D26A0}" presName="sibTrans" presStyleLbl="sibTrans2D1" presStyleIdx="0" presStyleCnt="0"/>
      <dgm:spPr/>
    </dgm:pt>
    <dgm:pt modelId="{538D52A4-0A7F-4AC2-B0C1-86191D0AEBBA}" type="pres">
      <dgm:prSet presAssocID="{1FD5BDBA-050C-4D72-B936-6DD7228AAF1D}" presName="compNode" presStyleCnt="0"/>
      <dgm:spPr/>
    </dgm:pt>
    <dgm:pt modelId="{DBDC5151-0596-497C-9B2C-84D30D11BB46}" type="pres">
      <dgm:prSet presAssocID="{1FD5BDBA-050C-4D72-B936-6DD7228AAF1D}" presName="node" presStyleLbl="node1" presStyleIdx="1" presStyleCnt="4">
        <dgm:presLayoutVars>
          <dgm:bulletEnabled val="1"/>
        </dgm:presLayoutVars>
      </dgm:prSet>
      <dgm:spPr/>
    </dgm:pt>
    <dgm:pt modelId="{C1B5897F-7297-4770-B072-7A8333CBD356}" type="pres">
      <dgm:prSet presAssocID="{1FD5BDBA-050C-4D72-B936-6DD7228AAF1D}" presName="invisiNode" presStyleLbl="node1" presStyleIdx="1" presStyleCnt="4"/>
      <dgm:spPr/>
    </dgm:pt>
    <dgm:pt modelId="{C4EA7D74-35F1-4864-B326-DCCD5853ED9B}" type="pres">
      <dgm:prSet presAssocID="{1FD5BDBA-050C-4D72-B936-6DD7228AAF1D}" presName="imagNode" presStyleLbl="fgImgPlace1" presStyleIdx="1" presStyleCnt="4"/>
      <dgm:spPr>
        <a:prstGeom prst="flowChartAlternateProcess">
          <a:avLst/>
        </a:prstGeom>
        <a:blipFill>
          <a:blip xmlns:r="http://schemas.openxmlformats.org/officeDocument/2006/relationships" r:embed="rId3">
            <a:extLst>
              <a:ext uri="{837473B0-CC2E-450A-ABE3-18F120FF3D39}">
                <a1611:picAttrSrcUrl xmlns:a1611="http://schemas.microsoft.com/office/drawing/2016/11/main" r:id="rId4"/>
              </a:ext>
            </a:extLst>
          </a:blip>
          <a:srcRect/>
          <a:stretch>
            <a:fillRect l="-4000" r="-4000"/>
          </a:stretch>
        </a:blipFill>
      </dgm:spPr>
    </dgm:pt>
    <dgm:pt modelId="{AC05942D-6BCF-4D86-9569-5F00B344C7C0}" type="pres">
      <dgm:prSet presAssocID="{DAD2ECBD-D52F-42B9-BB3C-797D4BC11F70}" presName="sibTrans" presStyleLbl="sibTrans2D1" presStyleIdx="0" presStyleCnt="0"/>
      <dgm:spPr/>
    </dgm:pt>
    <dgm:pt modelId="{7EA07858-D078-4D5D-A759-BEBD349923F8}" type="pres">
      <dgm:prSet presAssocID="{F3F105C3-7ED0-46D9-A3CB-CF84FEF8B2E7}" presName="compNode" presStyleCnt="0"/>
      <dgm:spPr/>
    </dgm:pt>
    <dgm:pt modelId="{F1BA5D98-F75B-4027-848E-8BF45765C212}" type="pres">
      <dgm:prSet presAssocID="{F3F105C3-7ED0-46D9-A3CB-CF84FEF8B2E7}" presName="node" presStyleLbl="node1" presStyleIdx="2" presStyleCnt="4">
        <dgm:presLayoutVars>
          <dgm:bulletEnabled val="1"/>
        </dgm:presLayoutVars>
      </dgm:prSet>
      <dgm:spPr/>
    </dgm:pt>
    <dgm:pt modelId="{06F47299-5F0F-4646-BA47-0B65888A59CC}" type="pres">
      <dgm:prSet presAssocID="{F3F105C3-7ED0-46D9-A3CB-CF84FEF8B2E7}" presName="invisiNode" presStyleLbl="node1" presStyleIdx="2" presStyleCnt="4"/>
      <dgm:spPr/>
    </dgm:pt>
    <dgm:pt modelId="{D0FF4748-4AF8-4ACE-9DEE-98E8AF56F157}" type="pres">
      <dgm:prSet presAssocID="{F3F105C3-7ED0-46D9-A3CB-CF84FEF8B2E7}" presName="imagNode" presStyleLbl="fgImgPlace1" presStyleIdx="2" presStyleCnt="4"/>
      <dgm:spPr>
        <a:prstGeom prst="flowChartAlternateProcess">
          <a:avLst/>
        </a:prstGeom>
        <a:blipFill>
          <a:blip xmlns:r="http://schemas.openxmlformats.org/officeDocument/2006/relationships" r:embed="rId5">
            <a:extLst>
              <a:ext uri="{837473B0-CC2E-450A-ABE3-18F120FF3D39}">
                <a1611:picAttrSrcUrl xmlns:a1611="http://schemas.microsoft.com/office/drawing/2016/11/main" r:id="rId6"/>
              </a:ext>
            </a:extLst>
          </a:blip>
          <a:srcRect/>
          <a:stretch>
            <a:fillRect l="-1000" r="-1000"/>
          </a:stretch>
        </a:blipFill>
      </dgm:spPr>
    </dgm:pt>
    <dgm:pt modelId="{D7B5A131-8E61-4E12-91E4-1AB471E69CF8}" type="pres">
      <dgm:prSet presAssocID="{7C10C1B2-F566-468F-A00E-D952EF2AD706}" presName="sibTrans" presStyleLbl="sibTrans2D1" presStyleIdx="0" presStyleCnt="0"/>
      <dgm:spPr/>
    </dgm:pt>
    <dgm:pt modelId="{E83FA629-A574-4CBA-AE20-6F99DFAAACE2}" type="pres">
      <dgm:prSet presAssocID="{56B6D246-3A67-4EBD-A07D-B7E2654F1883}" presName="compNode" presStyleCnt="0"/>
      <dgm:spPr/>
    </dgm:pt>
    <dgm:pt modelId="{624AAA17-5061-4C4D-9FBA-45AB587E2692}" type="pres">
      <dgm:prSet presAssocID="{56B6D246-3A67-4EBD-A07D-B7E2654F1883}" presName="node" presStyleLbl="node1" presStyleIdx="3" presStyleCnt="4">
        <dgm:presLayoutVars>
          <dgm:bulletEnabled val="1"/>
        </dgm:presLayoutVars>
      </dgm:prSet>
      <dgm:spPr/>
    </dgm:pt>
    <dgm:pt modelId="{4151EF95-08FF-4584-861B-CCF078E7E33B}" type="pres">
      <dgm:prSet presAssocID="{56B6D246-3A67-4EBD-A07D-B7E2654F1883}" presName="invisiNode" presStyleLbl="node1" presStyleIdx="3" presStyleCnt="4"/>
      <dgm:spPr/>
    </dgm:pt>
    <dgm:pt modelId="{6EC49E11-B876-4BA5-B5BF-B7A6EE67F8B2}" type="pres">
      <dgm:prSet presAssocID="{56B6D246-3A67-4EBD-A07D-B7E2654F1883}" presName="imagNode" presStyleLbl="fgImgPlace1" presStyleIdx="3" presStyleCnt="4"/>
      <dgm:spPr>
        <a:prstGeom prst="flowChartAlternateProcess">
          <a:avLst/>
        </a:prstGeom>
        <a:blipFill>
          <a:blip xmlns:r="http://schemas.openxmlformats.org/officeDocument/2006/relationships" r:embed="rId7">
            <a:extLst>
              <a:ext uri="{837473B0-CC2E-450A-ABE3-18F120FF3D39}">
                <a1611:picAttrSrcUrl xmlns:a1611="http://schemas.microsoft.com/office/drawing/2016/11/main" r:id="rId8"/>
              </a:ext>
            </a:extLst>
          </a:blip>
          <a:srcRect/>
          <a:stretch>
            <a:fillRect t="-2000" b="-2000"/>
          </a:stretch>
        </a:blipFill>
      </dgm:spPr>
    </dgm:pt>
  </dgm:ptLst>
  <dgm:cxnLst>
    <dgm:cxn modelId="{561A5B11-E188-4579-889E-5007CECA9628}" type="presOf" srcId="{1FD5BDBA-050C-4D72-B936-6DD7228AAF1D}" destId="{DBDC5151-0596-497C-9B2C-84D30D11BB46}" srcOrd="0" destOrd="0" presId="urn:microsoft.com/office/officeart/2005/8/layout/pList2"/>
    <dgm:cxn modelId="{D715382F-7508-4B4B-B212-967D7120B5E3}" srcId="{BEB20322-16B0-4249-BA6E-E850742E083B}" destId="{1FD5BDBA-050C-4D72-B936-6DD7228AAF1D}" srcOrd="1" destOrd="0" parTransId="{070F5CF1-60C5-4B66-9490-46B3BD807B70}" sibTransId="{DAD2ECBD-D52F-42B9-BB3C-797D4BC11F70}"/>
    <dgm:cxn modelId="{076AFE45-8E2F-49A2-8B3C-8031E56047AB}" type="presOf" srcId="{56B6D246-3A67-4EBD-A07D-B7E2654F1883}" destId="{624AAA17-5061-4C4D-9FBA-45AB587E2692}" srcOrd="0" destOrd="0" presId="urn:microsoft.com/office/officeart/2005/8/layout/pList2"/>
    <dgm:cxn modelId="{D1BCC066-DA58-400B-95BC-C86750DE118E}" type="presOf" srcId="{DAD2ECBD-D52F-42B9-BB3C-797D4BC11F70}" destId="{AC05942D-6BCF-4D86-9569-5F00B344C7C0}" srcOrd="0" destOrd="0" presId="urn:microsoft.com/office/officeart/2005/8/layout/pList2"/>
    <dgm:cxn modelId="{E6B5344C-3C54-45BB-B97B-981E9A40BCD5}" srcId="{BEB20322-16B0-4249-BA6E-E850742E083B}" destId="{88F5AA07-7B72-40CA-A6B6-0028992EE498}" srcOrd="0" destOrd="0" parTransId="{4E2767DD-8611-4582-B036-CC0208DB37F8}" sibTransId="{E959D94B-B369-46D2-B0BB-F289762D26A0}"/>
    <dgm:cxn modelId="{D09C1F99-D5AE-4E08-BE2A-FB8182D90732}" type="presOf" srcId="{BEB20322-16B0-4249-BA6E-E850742E083B}" destId="{0A004FEF-4058-4426-8AA8-90F82FD47083}" srcOrd="0" destOrd="0" presId="urn:microsoft.com/office/officeart/2005/8/layout/pList2"/>
    <dgm:cxn modelId="{B214D4AA-CEFE-4799-B246-6DA36CFF1A79}" type="presOf" srcId="{88F5AA07-7B72-40CA-A6B6-0028992EE498}" destId="{FAB4F663-997D-465E-A9C0-879FD2E3C39C}" srcOrd="0" destOrd="0" presId="urn:microsoft.com/office/officeart/2005/8/layout/pList2"/>
    <dgm:cxn modelId="{3D0E8AD0-15F0-4D0D-A617-1EF369F8C1B3}" type="presOf" srcId="{7C10C1B2-F566-468F-A00E-D952EF2AD706}" destId="{D7B5A131-8E61-4E12-91E4-1AB471E69CF8}" srcOrd="0" destOrd="0" presId="urn:microsoft.com/office/officeart/2005/8/layout/pList2"/>
    <dgm:cxn modelId="{9EA47DD4-6B64-4ACC-A605-9FEF4645D780}" srcId="{BEB20322-16B0-4249-BA6E-E850742E083B}" destId="{56B6D246-3A67-4EBD-A07D-B7E2654F1883}" srcOrd="3" destOrd="0" parTransId="{B72574E8-DC73-4E06-AE20-0B1E221F8B18}" sibTransId="{7EDF6204-D05D-4FC9-A7E5-221B29B5F790}"/>
    <dgm:cxn modelId="{DE835FD5-A44C-4D87-AAE4-BF99D1EA859F}" type="presOf" srcId="{E959D94B-B369-46D2-B0BB-F289762D26A0}" destId="{5653F01F-2F2D-4426-B9F6-B4559C7D3081}" srcOrd="0" destOrd="0" presId="urn:microsoft.com/office/officeart/2005/8/layout/pList2"/>
    <dgm:cxn modelId="{738C9ED7-A10D-4C0C-950C-73F9022A7FE4}" srcId="{BEB20322-16B0-4249-BA6E-E850742E083B}" destId="{F3F105C3-7ED0-46D9-A3CB-CF84FEF8B2E7}" srcOrd="2" destOrd="0" parTransId="{9CAB37F0-A067-4CA3-87BD-6137CE334E0C}" sibTransId="{7C10C1B2-F566-468F-A00E-D952EF2AD706}"/>
    <dgm:cxn modelId="{4A6072E4-1228-46A9-B1E6-A3E88FD72632}" type="presOf" srcId="{F3F105C3-7ED0-46D9-A3CB-CF84FEF8B2E7}" destId="{F1BA5D98-F75B-4027-848E-8BF45765C212}" srcOrd="0" destOrd="0" presId="urn:microsoft.com/office/officeart/2005/8/layout/pList2"/>
    <dgm:cxn modelId="{4ECAC70D-847C-4E7A-ABFB-3CE5160B885B}" type="presParOf" srcId="{0A004FEF-4058-4426-8AA8-90F82FD47083}" destId="{19AE716B-118A-423E-92B8-E170B6FD4EA6}" srcOrd="0" destOrd="0" presId="urn:microsoft.com/office/officeart/2005/8/layout/pList2"/>
    <dgm:cxn modelId="{59D5EC1B-7B77-4664-82E4-5E8276022306}" type="presParOf" srcId="{0A004FEF-4058-4426-8AA8-90F82FD47083}" destId="{138DBBB1-5761-47A8-B936-2EAEB3DAE0ED}" srcOrd="1" destOrd="0" presId="urn:microsoft.com/office/officeart/2005/8/layout/pList2"/>
    <dgm:cxn modelId="{4EE79506-919B-4535-A2E7-962237F713A4}" type="presParOf" srcId="{138DBBB1-5761-47A8-B936-2EAEB3DAE0ED}" destId="{DD126EC9-F34A-4A84-B986-6C98B7023746}" srcOrd="0" destOrd="0" presId="urn:microsoft.com/office/officeart/2005/8/layout/pList2"/>
    <dgm:cxn modelId="{F343C588-25E4-43C6-9575-F98009589438}" type="presParOf" srcId="{DD126EC9-F34A-4A84-B986-6C98B7023746}" destId="{FAB4F663-997D-465E-A9C0-879FD2E3C39C}" srcOrd="0" destOrd="0" presId="urn:microsoft.com/office/officeart/2005/8/layout/pList2"/>
    <dgm:cxn modelId="{604AD72F-E46B-473C-A3AA-1F16FFA01F75}" type="presParOf" srcId="{DD126EC9-F34A-4A84-B986-6C98B7023746}" destId="{6CB17CCE-75DF-403B-AE23-07440A904EAB}" srcOrd="1" destOrd="0" presId="urn:microsoft.com/office/officeart/2005/8/layout/pList2"/>
    <dgm:cxn modelId="{DCED0ACF-916D-435F-AE29-47AB37AFA96F}" type="presParOf" srcId="{DD126EC9-F34A-4A84-B986-6C98B7023746}" destId="{3D565684-6734-4268-8A48-46E9056BB157}" srcOrd="2" destOrd="0" presId="urn:microsoft.com/office/officeart/2005/8/layout/pList2"/>
    <dgm:cxn modelId="{84A12A66-6C93-4D11-B856-077C0A744CE0}" type="presParOf" srcId="{138DBBB1-5761-47A8-B936-2EAEB3DAE0ED}" destId="{5653F01F-2F2D-4426-B9F6-B4559C7D3081}" srcOrd="1" destOrd="0" presId="urn:microsoft.com/office/officeart/2005/8/layout/pList2"/>
    <dgm:cxn modelId="{476B503E-90F7-43A4-8577-90B668906DE1}" type="presParOf" srcId="{138DBBB1-5761-47A8-B936-2EAEB3DAE0ED}" destId="{538D52A4-0A7F-4AC2-B0C1-86191D0AEBBA}" srcOrd="2" destOrd="0" presId="urn:microsoft.com/office/officeart/2005/8/layout/pList2"/>
    <dgm:cxn modelId="{4927E358-88AD-492F-896C-A3AFD28B944E}" type="presParOf" srcId="{538D52A4-0A7F-4AC2-B0C1-86191D0AEBBA}" destId="{DBDC5151-0596-497C-9B2C-84D30D11BB46}" srcOrd="0" destOrd="0" presId="urn:microsoft.com/office/officeart/2005/8/layout/pList2"/>
    <dgm:cxn modelId="{E66364B6-5E27-41D7-B7B5-4FC5377B9D63}" type="presParOf" srcId="{538D52A4-0A7F-4AC2-B0C1-86191D0AEBBA}" destId="{C1B5897F-7297-4770-B072-7A8333CBD356}" srcOrd="1" destOrd="0" presId="urn:microsoft.com/office/officeart/2005/8/layout/pList2"/>
    <dgm:cxn modelId="{2601AC6A-F192-4F6F-8311-33E7405ECDBE}" type="presParOf" srcId="{538D52A4-0A7F-4AC2-B0C1-86191D0AEBBA}" destId="{C4EA7D74-35F1-4864-B326-DCCD5853ED9B}" srcOrd="2" destOrd="0" presId="urn:microsoft.com/office/officeart/2005/8/layout/pList2"/>
    <dgm:cxn modelId="{3CDB0865-A245-4991-B4EE-CC32CE76BB32}" type="presParOf" srcId="{138DBBB1-5761-47A8-B936-2EAEB3DAE0ED}" destId="{AC05942D-6BCF-4D86-9569-5F00B344C7C0}" srcOrd="3" destOrd="0" presId="urn:microsoft.com/office/officeart/2005/8/layout/pList2"/>
    <dgm:cxn modelId="{8413580E-0A36-41C7-B3CE-FBED9E91E83B}" type="presParOf" srcId="{138DBBB1-5761-47A8-B936-2EAEB3DAE0ED}" destId="{7EA07858-D078-4D5D-A759-BEBD349923F8}" srcOrd="4" destOrd="0" presId="urn:microsoft.com/office/officeart/2005/8/layout/pList2"/>
    <dgm:cxn modelId="{D10F7F8F-9498-4FF4-9849-E922144291F8}" type="presParOf" srcId="{7EA07858-D078-4D5D-A759-BEBD349923F8}" destId="{F1BA5D98-F75B-4027-848E-8BF45765C212}" srcOrd="0" destOrd="0" presId="urn:microsoft.com/office/officeart/2005/8/layout/pList2"/>
    <dgm:cxn modelId="{DE76B625-2CFC-41CC-B1DC-B97FD4CB8164}" type="presParOf" srcId="{7EA07858-D078-4D5D-A759-BEBD349923F8}" destId="{06F47299-5F0F-4646-BA47-0B65888A59CC}" srcOrd="1" destOrd="0" presId="urn:microsoft.com/office/officeart/2005/8/layout/pList2"/>
    <dgm:cxn modelId="{F15C93DF-15AA-408C-8BF4-C2DD38472A4E}" type="presParOf" srcId="{7EA07858-D078-4D5D-A759-BEBD349923F8}" destId="{D0FF4748-4AF8-4ACE-9DEE-98E8AF56F157}" srcOrd="2" destOrd="0" presId="urn:microsoft.com/office/officeart/2005/8/layout/pList2"/>
    <dgm:cxn modelId="{DB7F0DC1-8AB0-4023-B2FF-7F4568F04053}" type="presParOf" srcId="{138DBBB1-5761-47A8-B936-2EAEB3DAE0ED}" destId="{D7B5A131-8E61-4E12-91E4-1AB471E69CF8}" srcOrd="5" destOrd="0" presId="urn:microsoft.com/office/officeart/2005/8/layout/pList2"/>
    <dgm:cxn modelId="{4A4327F6-5EEA-4D60-AE0F-CB75048AE022}" type="presParOf" srcId="{138DBBB1-5761-47A8-B936-2EAEB3DAE0ED}" destId="{E83FA629-A574-4CBA-AE20-6F99DFAAACE2}" srcOrd="6" destOrd="0" presId="urn:microsoft.com/office/officeart/2005/8/layout/pList2"/>
    <dgm:cxn modelId="{ED9298B5-3071-4E79-9AD1-A5A864598CD6}" type="presParOf" srcId="{E83FA629-A574-4CBA-AE20-6F99DFAAACE2}" destId="{624AAA17-5061-4C4D-9FBA-45AB587E2692}" srcOrd="0" destOrd="0" presId="urn:microsoft.com/office/officeart/2005/8/layout/pList2"/>
    <dgm:cxn modelId="{BE34890F-37D0-4CCB-B6A8-40B6EED17853}" type="presParOf" srcId="{E83FA629-A574-4CBA-AE20-6F99DFAAACE2}" destId="{4151EF95-08FF-4584-861B-CCF078E7E33B}" srcOrd="1" destOrd="0" presId="urn:microsoft.com/office/officeart/2005/8/layout/pList2"/>
    <dgm:cxn modelId="{26CD0D1F-57F6-4C11-A33C-A2F8564AF2B2}" type="presParOf" srcId="{E83FA629-A574-4CBA-AE20-6F99DFAAACE2}" destId="{6EC49E11-B876-4BA5-B5BF-B7A6EE67F8B2}"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148823-D2D9-4368-B8D0-D673872686E6}" type="doc">
      <dgm:prSet loTypeId="urn:microsoft.com/office/officeart/2005/8/layout/rings+Icon" loCatId="relationship" qsTypeId="urn:microsoft.com/office/officeart/2005/8/quickstyle/simple5" qsCatId="simple" csTypeId="urn:microsoft.com/office/officeart/2005/8/colors/accent1_2" csCatId="accent1" phldr="1"/>
      <dgm:spPr/>
      <dgm:t>
        <a:bodyPr/>
        <a:lstStyle/>
        <a:p>
          <a:endParaRPr lang="en-US"/>
        </a:p>
      </dgm:t>
    </dgm:pt>
    <dgm:pt modelId="{4F8934C2-6A28-48FA-B1E7-770E4D441A21}">
      <dgm:prSet/>
      <dgm:spPr>
        <a:solidFill>
          <a:schemeClr val="tx2">
            <a:lumMod val="20000"/>
            <a:lumOff val="80000"/>
          </a:schemeClr>
        </a:solidFill>
      </dgm:spPr>
      <dgm:t>
        <a:bodyPr/>
        <a:lstStyle/>
        <a:p>
          <a:r>
            <a:rPr lang="en-US" dirty="0">
              <a:solidFill>
                <a:schemeClr val="tx2"/>
              </a:solidFill>
            </a:rPr>
            <a:t>Is creating a positive practice environment aligned with your organization’s mission and vision?</a:t>
          </a:r>
        </a:p>
      </dgm:t>
    </dgm:pt>
    <dgm:pt modelId="{2FD32017-8989-4839-8389-5BB067C71AD0}" type="parTrans" cxnId="{A5CA03A0-75E6-4272-B0B7-685AD1E11659}">
      <dgm:prSet/>
      <dgm:spPr/>
      <dgm:t>
        <a:bodyPr/>
        <a:lstStyle/>
        <a:p>
          <a:endParaRPr lang="en-US"/>
        </a:p>
      </dgm:t>
    </dgm:pt>
    <dgm:pt modelId="{CD7B71D2-1BD1-445A-8C74-C24E2FF1E3F4}" type="sibTrans" cxnId="{A5CA03A0-75E6-4272-B0B7-685AD1E11659}">
      <dgm:prSet/>
      <dgm:spPr/>
      <dgm:t>
        <a:bodyPr/>
        <a:lstStyle/>
        <a:p>
          <a:endParaRPr lang="en-US"/>
        </a:p>
      </dgm:t>
    </dgm:pt>
    <dgm:pt modelId="{F1BFD07C-4267-459F-8D32-89542C832856}">
      <dgm:prSet/>
      <dgm:spPr/>
      <dgm:t>
        <a:bodyPr/>
        <a:lstStyle/>
        <a:p>
          <a:r>
            <a:rPr lang="en-US" dirty="0">
              <a:solidFill>
                <a:schemeClr val="tx2"/>
              </a:solidFill>
            </a:rPr>
            <a:t>Does it address your challenges?</a:t>
          </a:r>
        </a:p>
      </dgm:t>
    </dgm:pt>
    <dgm:pt modelId="{B96985C1-D26F-4391-9465-74B17590E34B}" type="parTrans" cxnId="{ABA8284C-9CFB-4114-BECC-3051FED83F5C}">
      <dgm:prSet/>
      <dgm:spPr/>
      <dgm:t>
        <a:bodyPr/>
        <a:lstStyle/>
        <a:p>
          <a:endParaRPr lang="en-US"/>
        </a:p>
      </dgm:t>
    </dgm:pt>
    <dgm:pt modelId="{D0659773-B341-4E86-B45D-5BA0CDFEABEB}" type="sibTrans" cxnId="{ABA8284C-9CFB-4114-BECC-3051FED83F5C}">
      <dgm:prSet/>
      <dgm:spPr/>
      <dgm:t>
        <a:bodyPr/>
        <a:lstStyle/>
        <a:p>
          <a:endParaRPr lang="en-US"/>
        </a:p>
      </dgm:t>
    </dgm:pt>
    <dgm:pt modelId="{E1546503-0511-471F-B51C-17E2123FB45D}">
      <dgm:prSet/>
      <dgm:spPr>
        <a:solidFill>
          <a:schemeClr val="tx2">
            <a:lumMod val="60000"/>
            <a:lumOff val="40000"/>
          </a:schemeClr>
        </a:solidFill>
      </dgm:spPr>
      <dgm:t>
        <a:bodyPr/>
        <a:lstStyle/>
        <a:p>
          <a:r>
            <a:rPr lang="en-US" dirty="0">
              <a:solidFill>
                <a:schemeClr val="tx2"/>
              </a:solidFill>
            </a:rPr>
            <a:t>Will it help achieve your strategic objectives and desired outcomes?</a:t>
          </a:r>
        </a:p>
      </dgm:t>
    </dgm:pt>
    <dgm:pt modelId="{6C2AF656-4C2E-451B-AA1B-49702A1B3563}" type="parTrans" cxnId="{5682A3E3-4B0C-4C62-B0A5-BC543BAD8AB9}">
      <dgm:prSet/>
      <dgm:spPr/>
      <dgm:t>
        <a:bodyPr/>
        <a:lstStyle/>
        <a:p>
          <a:endParaRPr lang="en-US"/>
        </a:p>
      </dgm:t>
    </dgm:pt>
    <dgm:pt modelId="{C5EB43BA-FA04-4906-9C8B-FBDD9825FD1F}" type="sibTrans" cxnId="{5682A3E3-4B0C-4C62-B0A5-BC543BAD8AB9}">
      <dgm:prSet/>
      <dgm:spPr/>
      <dgm:t>
        <a:bodyPr/>
        <a:lstStyle/>
        <a:p>
          <a:endParaRPr lang="en-US"/>
        </a:p>
      </dgm:t>
    </dgm:pt>
    <dgm:pt modelId="{464E3D7C-7604-4181-A42A-52FED3057E64}">
      <dgm:prSet/>
      <dgm:spPr>
        <a:solidFill>
          <a:schemeClr val="accent1">
            <a:lumMod val="60000"/>
            <a:lumOff val="40000"/>
          </a:schemeClr>
        </a:solidFill>
      </dgm:spPr>
      <dgm:t>
        <a:bodyPr/>
        <a:lstStyle/>
        <a:p>
          <a:r>
            <a:rPr lang="en-US" dirty="0">
              <a:solidFill>
                <a:schemeClr val="tx2"/>
              </a:solidFill>
            </a:rPr>
            <a:t>Is investing in the workforce a priority for the organization?</a:t>
          </a:r>
        </a:p>
      </dgm:t>
    </dgm:pt>
    <dgm:pt modelId="{F26E5227-AC07-407D-AF5F-69CB4E0641CA}" type="parTrans" cxnId="{A9B69164-1DC9-4A17-817B-8E2184329AB3}">
      <dgm:prSet/>
      <dgm:spPr/>
      <dgm:t>
        <a:bodyPr/>
        <a:lstStyle/>
        <a:p>
          <a:endParaRPr lang="en-US"/>
        </a:p>
      </dgm:t>
    </dgm:pt>
    <dgm:pt modelId="{F585092F-CEAC-4382-AFA1-DE18979387AA}" type="sibTrans" cxnId="{A9B69164-1DC9-4A17-817B-8E2184329AB3}">
      <dgm:prSet/>
      <dgm:spPr/>
      <dgm:t>
        <a:bodyPr/>
        <a:lstStyle/>
        <a:p>
          <a:endParaRPr lang="en-US"/>
        </a:p>
      </dgm:t>
    </dgm:pt>
    <dgm:pt modelId="{354E0822-E705-497D-B3FF-CFB57AE47795}">
      <dgm:prSet/>
      <dgm:spPr>
        <a:solidFill>
          <a:schemeClr val="tx2">
            <a:lumMod val="40000"/>
            <a:lumOff val="60000"/>
          </a:schemeClr>
        </a:solidFill>
      </dgm:spPr>
      <dgm:t>
        <a:bodyPr/>
        <a:lstStyle/>
        <a:p>
          <a:r>
            <a:rPr lang="en-US" dirty="0">
              <a:solidFill>
                <a:schemeClr val="tx2"/>
              </a:solidFill>
            </a:rPr>
            <a:t>Is creating an environment that nurses and other clinicians can call  their professional home desired by the organization?</a:t>
          </a:r>
        </a:p>
      </dgm:t>
    </dgm:pt>
    <dgm:pt modelId="{B662B9BD-7C51-4AC1-AE94-0CA3CED365EC}" type="parTrans" cxnId="{218B8662-4B33-469E-B2D3-74A711D99D55}">
      <dgm:prSet/>
      <dgm:spPr/>
      <dgm:t>
        <a:bodyPr/>
        <a:lstStyle/>
        <a:p>
          <a:endParaRPr lang="en-US"/>
        </a:p>
      </dgm:t>
    </dgm:pt>
    <dgm:pt modelId="{20BBF3E9-C57D-4F83-A1FD-BF9952207150}" type="sibTrans" cxnId="{218B8662-4B33-469E-B2D3-74A711D99D55}">
      <dgm:prSet/>
      <dgm:spPr/>
      <dgm:t>
        <a:bodyPr/>
        <a:lstStyle/>
        <a:p>
          <a:endParaRPr lang="en-US"/>
        </a:p>
      </dgm:t>
    </dgm:pt>
    <dgm:pt modelId="{ADDAA7C3-31DF-4E4F-B7C8-BB7333A0142F}">
      <dgm:prSet/>
      <dgm:spPr>
        <a:solidFill>
          <a:schemeClr val="accent5">
            <a:lumMod val="60000"/>
            <a:lumOff val="40000"/>
          </a:schemeClr>
        </a:solidFill>
      </dgm:spPr>
      <dgm:t>
        <a:bodyPr/>
        <a:lstStyle/>
        <a:p>
          <a:r>
            <a:rPr lang="en-US" dirty="0">
              <a:solidFill>
                <a:schemeClr val="tx2"/>
              </a:solidFill>
            </a:rPr>
            <a:t>Does the organization recognize the importance of safeguarding clinician well-being?</a:t>
          </a:r>
        </a:p>
      </dgm:t>
    </dgm:pt>
    <dgm:pt modelId="{B5F345DC-3409-44F1-BDEB-76EAC808B904}" type="parTrans" cxnId="{37AB2BAF-60C6-466C-972C-6457E94835A6}">
      <dgm:prSet/>
      <dgm:spPr/>
      <dgm:t>
        <a:bodyPr/>
        <a:lstStyle/>
        <a:p>
          <a:endParaRPr lang="en-US"/>
        </a:p>
      </dgm:t>
    </dgm:pt>
    <dgm:pt modelId="{6471E90B-CF20-40F8-AAB5-0DE775DD3D31}" type="sibTrans" cxnId="{37AB2BAF-60C6-466C-972C-6457E94835A6}">
      <dgm:prSet/>
      <dgm:spPr/>
      <dgm:t>
        <a:bodyPr/>
        <a:lstStyle/>
        <a:p>
          <a:endParaRPr lang="en-US"/>
        </a:p>
      </dgm:t>
    </dgm:pt>
    <dgm:pt modelId="{2D44D20B-58F0-431A-A988-49BD8F335142}">
      <dgm:prSet/>
      <dgm:spPr>
        <a:solidFill>
          <a:schemeClr val="accent5">
            <a:lumMod val="20000"/>
            <a:lumOff val="80000"/>
          </a:schemeClr>
        </a:solidFill>
      </dgm:spPr>
      <dgm:t>
        <a:bodyPr/>
        <a:lstStyle/>
        <a:p>
          <a:r>
            <a:rPr lang="en-US" dirty="0">
              <a:solidFill>
                <a:schemeClr val="tx2"/>
              </a:solidFill>
            </a:rPr>
            <a:t>Is the international recognition desired by the organization?</a:t>
          </a:r>
        </a:p>
      </dgm:t>
    </dgm:pt>
    <dgm:pt modelId="{B473C7C6-F1E9-4DD5-BC27-BCE47214D96F}" type="parTrans" cxnId="{AB342241-937D-44AA-94CD-D97326FCD922}">
      <dgm:prSet/>
      <dgm:spPr/>
      <dgm:t>
        <a:bodyPr/>
        <a:lstStyle/>
        <a:p>
          <a:endParaRPr lang="en-US"/>
        </a:p>
      </dgm:t>
    </dgm:pt>
    <dgm:pt modelId="{C6B8264C-9324-44DC-9724-BBABB4ADAFD2}" type="sibTrans" cxnId="{AB342241-937D-44AA-94CD-D97326FCD922}">
      <dgm:prSet/>
      <dgm:spPr/>
      <dgm:t>
        <a:bodyPr/>
        <a:lstStyle/>
        <a:p>
          <a:endParaRPr lang="en-US"/>
        </a:p>
      </dgm:t>
    </dgm:pt>
    <dgm:pt modelId="{48F627A4-833C-4730-AEA4-297B0844AF20}">
      <dgm:prSet/>
      <dgm:spPr/>
      <dgm:t>
        <a:bodyPr/>
        <a:lstStyle/>
        <a:p>
          <a:endParaRPr lang="en-US"/>
        </a:p>
      </dgm:t>
    </dgm:pt>
    <dgm:pt modelId="{CBD3D54C-81FF-43D9-9E7C-86348D4AC731}" type="parTrans" cxnId="{6EBBB15E-6B02-40F5-B566-5006EC88CD6B}">
      <dgm:prSet/>
      <dgm:spPr/>
      <dgm:t>
        <a:bodyPr/>
        <a:lstStyle/>
        <a:p>
          <a:endParaRPr lang="en-US"/>
        </a:p>
      </dgm:t>
    </dgm:pt>
    <dgm:pt modelId="{866CE08B-D75A-430D-B24F-8AD85E4EF73E}" type="sibTrans" cxnId="{6EBBB15E-6B02-40F5-B566-5006EC88CD6B}">
      <dgm:prSet/>
      <dgm:spPr/>
      <dgm:t>
        <a:bodyPr/>
        <a:lstStyle/>
        <a:p>
          <a:endParaRPr lang="en-US"/>
        </a:p>
      </dgm:t>
    </dgm:pt>
    <dgm:pt modelId="{BABEE394-65E9-491F-8CCA-F4EB5DEA751F}" type="pres">
      <dgm:prSet presAssocID="{06148823-D2D9-4368-B8D0-D673872686E6}" presName="Name0" presStyleCnt="0">
        <dgm:presLayoutVars>
          <dgm:chMax val="7"/>
          <dgm:dir/>
          <dgm:resizeHandles val="exact"/>
        </dgm:presLayoutVars>
      </dgm:prSet>
      <dgm:spPr/>
    </dgm:pt>
    <dgm:pt modelId="{8CC780CC-CE60-418B-A723-A68F5A68433E}" type="pres">
      <dgm:prSet presAssocID="{06148823-D2D9-4368-B8D0-D673872686E6}" presName="ellipse1" presStyleLbl="vennNode1" presStyleIdx="0" presStyleCnt="7">
        <dgm:presLayoutVars>
          <dgm:bulletEnabled val="1"/>
        </dgm:presLayoutVars>
      </dgm:prSet>
      <dgm:spPr/>
    </dgm:pt>
    <dgm:pt modelId="{8385E979-7362-46AB-9D2E-8CA112EE049C}" type="pres">
      <dgm:prSet presAssocID="{06148823-D2D9-4368-B8D0-D673872686E6}" presName="ellipse2" presStyleLbl="vennNode1" presStyleIdx="1" presStyleCnt="7">
        <dgm:presLayoutVars>
          <dgm:bulletEnabled val="1"/>
        </dgm:presLayoutVars>
      </dgm:prSet>
      <dgm:spPr/>
    </dgm:pt>
    <dgm:pt modelId="{1D686BF1-AE85-44FA-9D45-C639FEA834C1}" type="pres">
      <dgm:prSet presAssocID="{06148823-D2D9-4368-B8D0-D673872686E6}" presName="ellipse3" presStyleLbl="vennNode1" presStyleIdx="2" presStyleCnt="7">
        <dgm:presLayoutVars>
          <dgm:bulletEnabled val="1"/>
        </dgm:presLayoutVars>
      </dgm:prSet>
      <dgm:spPr/>
    </dgm:pt>
    <dgm:pt modelId="{C221C692-50B5-48A3-AAD9-F0D2AA2AA37D}" type="pres">
      <dgm:prSet presAssocID="{06148823-D2D9-4368-B8D0-D673872686E6}" presName="ellipse4" presStyleLbl="vennNode1" presStyleIdx="3" presStyleCnt="7">
        <dgm:presLayoutVars>
          <dgm:bulletEnabled val="1"/>
        </dgm:presLayoutVars>
      </dgm:prSet>
      <dgm:spPr/>
    </dgm:pt>
    <dgm:pt modelId="{D182C3CE-2530-4DD8-8F6B-3EB489796930}" type="pres">
      <dgm:prSet presAssocID="{06148823-D2D9-4368-B8D0-D673872686E6}" presName="ellipse5" presStyleLbl="vennNode1" presStyleIdx="4" presStyleCnt="7">
        <dgm:presLayoutVars>
          <dgm:bulletEnabled val="1"/>
        </dgm:presLayoutVars>
      </dgm:prSet>
      <dgm:spPr/>
    </dgm:pt>
    <dgm:pt modelId="{83A372BF-1474-4F3C-9ED8-DEE35FC73184}" type="pres">
      <dgm:prSet presAssocID="{06148823-D2D9-4368-B8D0-D673872686E6}" presName="ellipse6" presStyleLbl="vennNode1" presStyleIdx="5" presStyleCnt="7">
        <dgm:presLayoutVars>
          <dgm:bulletEnabled val="1"/>
        </dgm:presLayoutVars>
      </dgm:prSet>
      <dgm:spPr/>
    </dgm:pt>
    <dgm:pt modelId="{F9AC3071-8AFF-40C9-B1B9-C2F177204A53}" type="pres">
      <dgm:prSet presAssocID="{06148823-D2D9-4368-B8D0-D673872686E6}" presName="ellipse7" presStyleLbl="vennNode1" presStyleIdx="6" presStyleCnt="7">
        <dgm:presLayoutVars>
          <dgm:bulletEnabled val="1"/>
        </dgm:presLayoutVars>
      </dgm:prSet>
      <dgm:spPr/>
    </dgm:pt>
  </dgm:ptLst>
  <dgm:cxnLst>
    <dgm:cxn modelId="{6EBBB15E-6B02-40F5-B566-5006EC88CD6B}" srcId="{06148823-D2D9-4368-B8D0-D673872686E6}" destId="{48F627A4-833C-4730-AEA4-297B0844AF20}" srcOrd="7" destOrd="0" parTransId="{CBD3D54C-81FF-43D9-9E7C-86348D4AC731}" sibTransId="{866CE08B-D75A-430D-B24F-8AD85E4EF73E}"/>
    <dgm:cxn modelId="{AB342241-937D-44AA-94CD-D97326FCD922}" srcId="{06148823-D2D9-4368-B8D0-D673872686E6}" destId="{2D44D20B-58F0-431A-A988-49BD8F335142}" srcOrd="6" destOrd="0" parTransId="{B473C7C6-F1E9-4DD5-BC27-BCE47214D96F}" sibTransId="{C6B8264C-9324-44DC-9724-BBABB4ADAFD2}"/>
    <dgm:cxn modelId="{218B8662-4B33-469E-B2D3-74A711D99D55}" srcId="{06148823-D2D9-4368-B8D0-D673872686E6}" destId="{354E0822-E705-497D-B3FF-CFB57AE47795}" srcOrd="4" destOrd="0" parTransId="{B662B9BD-7C51-4AC1-AE94-0CA3CED365EC}" sibTransId="{20BBF3E9-C57D-4F83-A1FD-BF9952207150}"/>
    <dgm:cxn modelId="{A9B69164-1DC9-4A17-817B-8E2184329AB3}" srcId="{06148823-D2D9-4368-B8D0-D673872686E6}" destId="{464E3D7C-7604-4181-A42A-52FED3057E64}" srcOrd="3" destOrd="0" parTransId="{F26E5227-AC07-407D-AF5F-69CB4E0641CA}" sibTransId="{F585092F-CEAC-4382-AFA1-DE18979387AA}"/>
    <dgm:cxn modelId="{ABA8284C-9CFB-4114-BECC-3051FED83F5C}" srcId="{06148823-D2D9-4368-B8D0-D673872686E6}" destId="{F1BFD07C-4267-459F-8D32-89542C832856}" srcOrd="1" destOrd="0" parTransId="{B96985C1-D26F-4391-9465-74B17590E34B}" sibTransId="{D0659773-B341-4E86-B45D-5BA0CDFEABEB}"/>
    <dgm:cxn modelId="{882E215A-D199-4AED-8C8B-044347B21067}" type="presOf" srcId="{354E0822-E705-497D-B3FF-CFB57AE47795}" destId="{D182C3CE-2530-4DD8-8F6B-3EB489796930}" srcOrd="0" destOrd="0" presId="urn:microsoft.com/office/officeart/2005/8/layout/rings+Icon"/>
    <dgm:cxn modelId="{86B9C089-6B54-41C3-ABB3-E3411452D1E9}" type="presOf" srcId="{F1BFD07C-4267-459F-8D32-89542C832856}" destId="{8385E979-7362-46AB-9D2E-8CA112EE049C}" srcOrd="0" destOrd="0" presId="urn:microsoft.com/office/officeart/2005/8/layout/rings+Icon"/>
    <dgm:cxn modelId="{A5CA03A0-75E6-4272-B0B7-685AD1E11659}" srcId="{06148823-D2D9-4368-B8D0-D673872686E6}" destId="{4F8934C2-6A28-48FA-B1E7-770E4D441A21}" srcOrd="0" destOrd="0" parTransId="{2FD32017-8989-4839-8389-5BB067C71AD0}" sibTransId="{CD7B71D2-1BD1-445A-8C74-C24E2FF1E3F4}"/>
    <dgm:cxn modelId="{3E2CE3AA-EDFE-4C19-9E19-CC4FAD053ACE}" type="presOf" srcId="{06148823-D2D9-4368-B8D0-D673872686E6}" destId="{BABEE394-65E9-491F-8CCA-F4EB5DEA751F}" srcOrd="0" destOrd="0" presId="urn:microsoft.com/office/officeart/2005/8/layout/rings+Icon"/>
    <dgm:cxn modelId="{719BD3AC-B2C1-44EC-B518-4E35E345F0A5}" type="presOf" srcId="{E1546503-0511-471F-B51C-17E2123FB45D}" destId="{1D686BF1-AE85-44FA-9D45-C639FEA834C1}" srcOrd="0" destOrd="0" presId="urn:microsoft.com/office/officeart/2005/8/layout/rings+Icon"/>
    <dgm:cxn modelId="{37AB2BAF-60C6-466C-972C-6457E94835A6}" srcId="{06148823-D2D9-4368-B8D0-D673872686E6}" destId="{ADDAA7C3-31DF-4E4F-B7C8-BB7333A0142F}" srcOrd="5" destOrd="0" parTransId="{B5F345DC-3409-44F1-BDEB-76EAC808B904}" sibTransId="{6471E90B-CF20-40F8-AAB5-0DE775DD3D31}"/>
    <dgm:cxn modelId="{26EBE8B7-41BF-42CD-9E55-1FB0D82ADBF1}" type="presOf" srcId="{ADDAA7C3-31DF-4E4F-B7C8-BB7333A0142F}" destId="{83A372BF-1474-4F3C-9ED8-DEE35FC73184}" srcOrd="0" destOrd="0" presId="urn:microsoft.com/office/officeart/2005/8/layout/rings+Icon"/>
    <dgm:cxn modelId="{C2BDEEC8-DB3A-4200-96C6-DC583C7258E1}" type="presOf" srcId="{464E3D7C-7604-4181-A42A-52FED3057E64}" destId="{C221C692-50B5-48A3-AAD9-F0D2AA2AA37D}" srcOrd="0" destOrd="0" presId="urn:microsoft.com/office/officeart/2005/8/layout/rings+Icon"/>
    <dgm:cxn modelId="{E30BCBE1-0BC0-45F5-8EF3-C001245FFDF0}" type="presOf" srcId="{2D44D20B-58F0-431A-A988-49BD8F335142}" destId="{F9AC3071-8AFF-40C9-B1B9-C2F177204A53}" srcOrd="0" destOrd="0" presId="urn:microsoft.com/office/officeart/2005/8/layout/rings+Icon"/>
    <dgm:cxn modelId="{5682A3E3-4B0C-4C62-B0A5-BC543BAD8AB9}" srcId="{06148823-D2D9-4368-B8D0-D673872686E6}" destId="{E1546503-0511-471F-B51C-17E2123FB45D}" srcOrd="2" destOrd="0" parTransId="{6C2AF656-4C2E-451B-AA1B-49702A1B3563}" sibTransId="{C5EB43BA-FA04-4906-9C8B-FBDD9825FD1F}"/>
    <dgm:cxn modelId="{18291DEF-9B2E-499C-BF14-7F58E6B7B612}" type="presOf" srcId="{4F8934C2-6A28-48FA-B1E7-770E4D441A21}" destId="{8CC780CC-CE60-418B-A723-A68F5A68433E}" srcOrd="0" destOrd="0" presId="urn:microsoft.com/office/officeart/2005/8/layout/rings+Icon"/>
    <dgm:cxn modelId="{10BF90D5-F898-4C95-928C-30662E9BF70F}" type="presParOf" srcId="{BABEE394-65E9-491F-8CCA-F4EB5DEA751F}" destId="{8CC780CC-CE60-418B-A723-A68F5A68433E}" srcOrd="0" destOrd="0" presId="urn:microsoft.com/office/officeart/2005/8/layout/rings+Icon"/>
    <dgm:cxn modelId="{F7B59ADB-8D9D-482D-9F0E-E0413B3EA06A}" type="presParOf" srcId="{BABEE394-65E9-491F-8CCA-F4EB5DEA751F}" destId="{8385E979-7362-46AB-9D2E-8CA112EE049C}" srcOrd="1" destOrd="0" presId="urn:microsoft.com/office/officeart/2005/8/layout/rings+Icon"/>
    <dgm:cxn modelId="{E5635293-EFB2-4D18-AEC9-EAA4905512A7}" type="presParOf" srcId="{BABEE394-65E9-491F-8CCA-F4EB5DEA751F}" destId="{1D686BF1-AE85-44FA-9D45-C639FEA834C1}" srcOrd="2" destOrd="0" presId="urn:microsoft.com/office/officeart/2005/8/layout/rings+Icon"/>
    <dgm:cxn modelId="{F5EE91F5-24B5-4E68-9DFD-6D2B830E4BA7}" type="presParOf" srcId="{BABEE394-65E9-491F-8CCA-F4EB5DEA751F}" destId="{C221C692-50B5-48A3-AAD9-F0D2AA2AA37D}" srcOrd="3" destOrd="0" presId="urn:microsoft.com/office/officeart/2005/8/layout/rings+Icon"/>
    <dgm:cxn modelId="{E8A5C10D-CA19-4684-9C46-E2D9D8C1C0DF}" type="presParOf" srcId="{BABEE394-65E9-491F-8CCA-F4EB5DEA751F}" destId="{D182C3CE-2530-4DD8-8F6B-3EB489796930}" srcOrd="4" destOrd="0" presId="urn:microsoft.com/office/officeart/2005/8/layout/rings+Icon"/>
    <dgm:cxn modelId="{981C8D5E-3DD1-425E-A65F-20D558B55CF3}" type="presParOf" srcId="{BABEE394-65E9-491F-8CCA-F4EB5DEA751F}" destId="{83A372BF-1474-4F3C-9ED8-DEE35FC73184}" srcOrd="5" destOrd="0" presId="urn:microsoft.com/office/officeart/2005/8/layout/rings+Icon"/>
    <dgm:cxn modelId="{E7E955A2-3AF9-419C-A5D0-D7E26F04695D}" type="presParOf" srcId="{BABEE394-65E9-491F-8CCA-F4EB5DEA751F}" destId="{F9AC3071-8AFF-40C9-B1B9-C2F177204A53}" srcOrd="6"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AE716B-118A-423E-92B8-E170B6FD4EA6}">
      <dsp:nvSpPr>
        <dsp:cNvPr id="0" name=""/>
        <dsp:cNvSpPr/>
      </dsp:nvSpPr>
      <dsp:spPr>
        <a:xfrm>
          <a:off x="0" y="-154068"/>
          <a:ext cx="8229600" cy="2689391"/>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D565684-6734-4268-8A48-46E9056BB157}">
      <dsp:nvSpPr>
        <dsp:cNvPr id="0" name=""/>
        <dsp:cNvSpPr/>
      </dsp:nvSpPr>
      <dsp:spPr>
        <a:xfrm>
          <a:off x="249154" y="430484"/>
          <a:ext cx="1797974" cy="1520285"/>
        </a:xfrm>
        <a:prstGeom prst="flowChartAlternateProcess">
          <a:avLst/>
        </a:prstGeom>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a1611="http://schemas.microsoft.com/office/drawing/2016/11/main" r:id="rId2"/>
              </a:ext>
            </a:extLst>
          </a:blip>
          <a:srcRect/>
          <a:stretch>
            <a:fillRect t="-4000" b="-4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AB4F663-997D-465E-A9C0-879FD2E3C39C}">
      <dsp:nvSpPr>
        <dsp:cNvPr id="0" name=""/>
        <dsp:cNvSpPr/>
      </dsp:nvSpPr>
      <dsp:spPr>
        <a:xfrm rot="10800000">
          <a:off x="249154" y="2227185"/>
          <a:ext cx="1797974" cy="2533808"/>
        </a:xfrm>
        <a:prstGeom prst="round2SameRect">
          <a:avLst>
            <a:gd name="adj1" fmla="val 10500"/>
            <a:gd name="adj2" fmla="val 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t" anchorCtr="0">
          <a:noAutofit/>
        </a:bodyPr>
        <a:lstStyle/>
        <a:p>
          <a:pPr marL="0" lvl="0" indent="0" algn="ctr" defTabSz="844550">
            <a:lnSpc>
              <a:spcPct val="90000"/>
            </a:lnSpc>
            <a:spcBef>
              <a:spcPct val="0"/>
            </a:spcBef>
            <a:spcAft>
              <a:spcPct val="35000"/>
            </a:spcAft>
            <a:buNone/>
          </a:pPr>
          <a:r>
            <a:rPr lang="en-US" sz="1900" kern="1200" dirty="0"/>
            <a:t>New payment models and economic impact </a:t>
          </a:r>
          <a:br>
            <a:rPr lang="en-US" sz="1900" kern="1200" dirty="0"/>
          </a:br>
          <a:r>
            <a:rPr lang="en-US" sz="1900" kern="1200" dirty="0"/>
            <a:t>of the global</a:t>
          </a:r>
          <a:br>
            <a:rPr lang="en-US" sz="1900" kern="1200" dirty="0"/>
          </a:br>
          <a:r>
            <a:rPr lang="en-US" sz="1900" kern="1200" dirty="0"/>
            <a:t>pandemic</a:t>
          </a:r>
        </a:p>
        <a:p>
          <a:pPr marL="0" lvl="0" indent="0" algn="ctr" defTabSz="844550">
            <a:lnSpc>
              <a:spcPct val="90000"/>
            </a:lnSpc>
            <a:spcBef>
              <a:spcPct val="0"/>
            </a:spcBef>
            <a:spcAft>
              <a:spcPct val="35000"/>
            </a:spcAft>
            <a:buNone/>
          </a:pPr>
          <a:endParaRPr lang="en-US" sz="1900" kern="1200" dirty="0"/>
        </a:p>
      </dsp:txBody>
      <dsp:txXfrm rot="10800000">
        <a:off x="304448" y="2227185"/>
        <a:ext cx="1687386" cy="2478514"/>
      </dsp:txXfrm>
    </dsp:sp>
    <dsp:sp modelId="{C4EA7D74-35F1-4864-B326-DCCD5853ED9B}">
      <dsp:nvSpPr>
        <dsp:cNvPr id="0" name=""/>
        <dsp:cNvSpPr/>
      </dsp:nvSpPr>
      <dsp:spPr>
        <a:xfrm>
          <a:off x="2226926" y="430484"/>
          <a:ext cx="1797974" cy="1520285"/>
        </a:xfrm>
        <a:prstGeom prst="flowChartAlternateProcess">
          <a:avLst/>
        </a:prstGeom>
        <a:blipFill>
          <a:blip xmlns:r="http://schemas.openxmlformats.org/officeDocument/2006/relationships" r:embed="rId3">
            <a:extLst>
              <a:ext uri="{837473B0-CC2E-450A-ABE3-18F120FF3D39}">
                <a1611:picAttrSrcUrl xmlns:a1611="http://schemas.microsoft.com/office/drawing/2016/11/main" r:id="rId4"/>
              </a:ext>
            </a:extLst>
          </a:blip>
          <a:srcRect/>
          <a:stretch>
            <a:fillRect l="-4000" r="-4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DC5151-0596-497C-9B2C-84D30D11BB46}">
      <dsp:nvSpPr>
        <dsp:cNvPr id="0" name=""/>
        <dsp:cNvSpPr/>
      </dsp:nvSpPr>
      <dsp:spPr>
        <a:xfrm rot="10800000">
          <a:off x="2226926" y="2227185"/>
          <a:ext cx="1797974" cy="2533808"/>
        </a:xfrm>
        <a:prstGeom prst="round2SameRect">
          <a:avLst>
            <a:gd name="adj1" fmla="val 10500"/>
            <a:gd name="adj2" fmla="val 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t" anchorCtr="0">
          <a:noAutofit/>
        </a:bodyPr>
        <a:lstStyle/>
        <a:p>
          <a:pPr marL="0" lvl="0" indent="0" algn="ctr" defTabSz="844550">
            <a:lnSpc>
              <a:spcPct val="90000"/>
            </a:lnSpc>
            <a:spcBef>
              <a:spcPct val="0"/>
            </a:spcBef>
            <a:spcAft>
              <a:spcPct val="35000"/>
            </a:spcAft>
            <a:buNone/>
          </a:pPr>
          <a:r>
            <a:rPr lang="en-US" sz="1900" kern="1200" dirty="0"/>
            <a:t>Increasing </a:t>
          </a:r>
          <a:br>
            <a:rPr lang="en-US" sz="1900" kern="1200" dirty="0"/>
          </a:br>
          <a:r>
            <a:rPr lang="en-US" sz="1900" kern="1200" dirty="0"/>
            <a:t>and changing </a:t>
          </a:r>
          <a:br>
            <a:rPr lang="en-US" sz="1900" kern="1200" dirty="0"/>
          </a:br>
          <a:r>
            <a:rPr lang="en-US" sz="1900" kern="1200" dirty="0"/>
            <a:t>regulations </a:t>
          </a:r>
        </a:p>
        <a:p>
          <a:pPr marL="0" lvl="0" indent="0" algn="ctr" defTabSz="844550">
            <a:lnSpc>
              <a:spcPct val="90000"/>
            </a:lnSpc>
            <a:spcBef>
              <a:spcPct val="0"/>
            </a:spcBef>
            <a:spcAft>
              <a:spcPct val="35000"/>
            </a:spcAft>
            <a:buNone/>
          </a:pPr>
          <a:endParaRPr lang="en-US" sz="1900" kern="1200" dirty="0"/>
        </a:p>
      </dsp:txBody>
      <dsp:txXfrm rot="10800000">
        <a:off x="2282220" y="2227185"/>
        <a:ext cx="1687386" cy="2478514"/>
      </dsp:txXfrm>
    </dsp:sp>
    <dsp:sp modelId="{D0FF4748-4AF8-4ACE-9DEE-98E8AF56F157}">
      <dsp:nvSpPr>
        <dsp:cNvPr id="0" name=""/>
        <dsp:cNvSpPr/>
      </dsp:nvSpPr>
      <dsp:spPr>
        <a:xfrm>
          <a:off x="4204698" y="430484"/>
          <a:ext cx="1797974" cy="1520285"/>
        </a:xfrm>
        <a:prstGeom prst="flowChartAlternateProcess">
          <a:avLst/>
        </a:prstGeom>
        <a:blipFill>
          <a:blip xmlns:r="http://schemas.openxmlformats.org/officeDocument/2006/relationships" r:embed="rId5">
            <a:extLst>
              <a:ext uri="{837473B0-CC2E-450A-ABE3-18F120FF3D39}">
                <a1611:picAttrSrcUrl xmlns:a1611="http://schemas.microsoft.com/office/drawing/2016/11/main" r:id="rId6"/>
              </a:ext>
            </a:extLst>
          </a:blip>
          <a:srcRect/>
          <a:stretch>
            <a:fillRect l="-1000" r="-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BA5D98-F75B-4027-848E-8BF45765C212}">
      <dsp:nvSpPr>
        <dsp:cNvPr id="0" name=""/>
        <dsp:cNvSpPr/>
      </dsp:nvSpPr>
      <dsp:spPr>
        <a:xfrm rot="10800000">
          <a:off x="4204698" y="2227185"/>
          <a:ext cx="1797974" cy="2533808"/>
        </a:xfrm>
        <a:prstGeom prst="round2SameRect">
          <a:avLst>
            <a:gd name="adj1" fmla="val 10500"/>
            <a:gd name="adj2" fmla="val 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t" anchorCtr="0">
          <a:noAutofit/>
        </a:bodyPr>
        <a:lstStyle/>
        <a:p>
          <a:pPr marL="0" lvl="0" indent="0" algn="ctr" defTabSz="844550">
            <a:lnSpc>
              <a:spcPct val="90000"/>
            </a:lnSpc>
            <a:spcBef>
              <a:spcPct val="0"/>
            </a:spcBef>
            <a:spcAft>
              <a:spcPct val="35000"/>
            </a:spcAft>
            <a:buNone/>
          </a:pPr>
          <a:r>
            <a:rPr lang="en-US" sz="1900" kern="1200" dirty="0"/>
            <a:t>Caring for an aging  population</a:t>
          </a:r>
        </a:p>
      </dsp:txBody>
      <dsp:txXfrm rot="10800000">
        <a:off x="4259992" y="2227185"/>
        <a:ext cx="1687386" cy="2478514"/>
      </dsp:txXfrm>
    </dsp:sp>
    <dsp:sp modelId="{6EC49E11-B876-4BA5-B5BF-B7A6EE67F8B2}">
      <dsp:nvSpPr>
        <dsp:cNvPr id="0" name=""/>
        <dsp:cNvSpPr/>
      </dsp:nvSpPr>
      <dsp:spPr>
        <a:xfrm>
          <a:off x="6182470" y="430484"/>
          <a:ext cx="1797974" cy="1520285"/>
        </a:xfrm>
        <a:prstGeom prst="flowChartAlternateProcess">
          <a:avLst/>
        </a:prstGeom>
        <a:blipFill>
          <a:blip xmlns:r="http://schemas.openxmlformats.org/officeDocument/2006/relationships" r:embed="rId7">
            <a:extLst>
              <a:ext uri="{837473B0-CC2E-450A-ABE3-18F120FF3D39}">
                <a1611:picAttrSrcUrl xmlns:a1611="http://schemas.microsoft.com/office/drawing/2016/11/main" r:id="rId8"/>
              </a:ext>
            </a:extLst>
          </a:blip>
          <a:srcRect/>
          <a:stretch>
            <a:fillRect t="-2000" b="-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24AAA17-5061-4C4D-9FBA-45AB587E2692}">
      <dsp:nvSpPr>
        <dsp:cNvPr id="0" name=""/>
        <dsp:cNvSpPr/>
      </dsp:nvSpPr>
      <dsp:spPr>
        <a:xfrm rot="10800000">
          <a:off x="6182470" y="2227185"/>
          <a:ext cx="1797974" cy="2533808"/>
        </a:xfrm>
        <a:prstGeom prst="round2SameRect">
          <a:avLst>
            <a:gd name="adj1" fmla="val 10500"/>
            <a:gd name="adj2" fmla="val 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t" anchorCtr="0">
          <a:noAutofit/>
        </a:bodyPr>
        <a:lstStyle/>
        <a:p>
          <a:pPr marL="0" lvl="0" indent="0" algn="ctr" defTabSz="844550">
            <a:lnSpc>
              <a:spcPct val="90000"/>
            </a:lnSpc>
            <a:spcBef>
              <a:spcPct val="0"/>
            </a:spcBef>
            <a:spcAft>
              <a:spcPct val="35000"/>
            </a:spcAft>
            <a:buNone/>
          </a:pPr>
          <a:r>
            <a:rPr lang="en-US" sz="1900" kern="1200" dirty="0"/>
            <a:t>Decreasing supply of nurses</a:t>
          </a:r>
        </a:p>
      </dsp:txBody>
      <dsp:txXfrm rot="10800000">
        <a:off x="6237764" y="2227185"/>
        <a:ext cx="1687386" cy="24785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780CC-CE60-418B-A723-A68F5A68433E}">
      <dsp:nvSpPr>
        <dsp:cNvPr id="0" name=""/>
        <dsp:cNvSpPr/>
      </dsp:nvSpPr>
      <dsp:spPr>
        <a:xfrm>
          <a:off x="0" y="549946"/>
          <a:ext cx="2020366" cy="2020400"/>
        </a:xfrm>
        <a:prstGeom prst="ellipse">
          <a:avLst/>
        </a:prstGeom>
        <a:solidFill>
          <a:schemeClr val="tx2">
            <a:lumMod val="20000"/>
            <a:lumOff val="8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solidFill>
            </a:rPr>
            <a:t>Is creating a positive practice environment aligned with your organization’s mission and vision?</a:t>
          </a:r>
        </a:p>
      </dsp:txBody>
      <dsp:txXfrm>
        <a:off x="295876" y="845827"/>
        <a:ext cx="1428614" cy="1428638"/>
      </dsp:txXfrm>
    </dsp:sp>
    <dsp:sp modelId="{8385E979-7362-46AB-9D2E-8CA112EE049C}">
      <dsp:nvSpPr>
        <dsp:cNvPr id="0" name=""/>
        <dsp:cNvSpPr/>
      </dsp:nvSpPr>
      <dsp:spPr>
        <a:xfrm>
          <a:off x="1034460" y="2036577"/>
          <a:ext cx="2020366" cy="2020400"/>
        </a:xfrm>
        <a:prstGeom prst="ellipse">
          <a:avLst/>
        </a:prstGeom>
        <a:gradFill rotWithShape="0">
          <a:gsLst>
            <a:gs pos="0">
              <a:schemeClr val="accent1">
                <a:alpha val="50000"/>
                <a:hueOff val="0"/>
                <a:satOff val="0"/>
                <a:lumOff val="0"/>
                <a:alphaOff val="0"/>
                <a:tint val="100000"/>
                <a:shade val="100000"/>
                <a:satMod val="130000"/>
              </a:schemeClr>
            </a:gs>
            <a:gs pos="100000">
              <a:schemeClr val="accent1">
                <a:alpha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solidFill>
            </a:rPr>
            <a:t>Does it address your challenges?</a:t>
          </a:r>
        </a:p>
      </dsp:txBody>
      <dsp:txXfrm>
        <a:off x="1330336" y="2332458"/>
        <a:ext cx="1428614" cy="1428638"/>
      </dsp:txXfrm>
    </dsp:sp>
    <dsp:sp modelId="{1D686BF1-AE85-44FA-9D45-C639FEA834C1}">
      <dsp:nvSpPr>
        <dsp:cNvPr id="0" name=""/>
        <dsp:cNvSpPr/>
      </dsp:nvSpPr>
      <dsp:spPr>
        <a:xfrm>
          <a:off x="2069744" y="549946"/>
          <a:ext cx="2020366" cy="2020400"/>
        </a:xfrm>
        <a:prstGeom prst="ellipse">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solidFill>
            </a:rPr>
            <a:t>Will it help achieve your strategic objectives and desired outcomes?</a:t>
          </a:r>
        </a:p>
      </dsp:txBody>
      <dsp:txXfrm>
        <a:off x="2365620" y="845827"/>
        <a:ext cx="1428614" cy="1428638"/>
      </dsp:txXfrm>
    </dsp:sp>
    <dsp:sp modelId="{C221C692-50B5-48A3-AAD9-F0D2AA2AA37D}">
      <dsp:nvSpPr>
        <dsp:cNvPr id="0" name=""/>
        <dsp:cNvSpPr/>
      </dsp:nvSpPr>
      <dsp:spPr>
        <a:xfrm>
          <a:off x="3104205" y="2036577"/>
          <a:ext cx="2020366" cy="2020400"/>
        </a:xfrm>
        <a:prstGeom prst="ellipse">
          <a:avLst/>
        </a:prstGeom>
        <a:solidFill>
          <a:schemeClr val="accent1">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solidFill>
            </a:rPr>
            <a:t>Is investing in the workforce a priority for the organization?</a:t>
          </a:r>
        </a:p>
      </dsp:txBody>
      <dsp:txXfrm>
        <a:off x="3400081" y="2332458"/>
        <a:ext cx="1428614" cy="1428638"/>
      </dsp:txXfrm>
    </dsp:sp>
    <dsp:sp modelId="{D182C3CE-2530-4DD8-8F6B-3EB489796930}">
      <dsp:nvSpPr>
        <dsp:cNvPr id="0" name=""/>
        <dsp:cNvSpPr/>
      </dsp:nvSpPr>
      <dsp:spPr>
        <a:xfrm>
          <a:off x="4139488" y="549946"/>
          <a:ext cx="2020366" cy="2020400"/>
        </a:xfrm>
        <a:prstGeom prst="ellipse">
          <a:avLst/>
        </a:prstGeom>
        <a:solidFill>
          <a:schemeClr val="tx2">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solidFill>
            </a:rPr>
            <a:t>Is creating an environment that nurses and other clinicians can call  their professional home desired by the organization?</a:t>
          </a:r>
        </a:p>
      </dsp:txBody>
      <dsp:txXfrm>
        <a:off x="4435364" y="845827"/>
        <a:ext cx="1428614" cy="1428638"/>
      </dsp:txXfrm>
    </dsp:sp>
    <dsp:sp modelId="{83A372BF-1474-4F3C-9ED8-DEE35FC73184}">
      <dsp:nvSpPr>
        <dsp:cNvPr id="0" name=""/>
        <dsp:cNvSpPr/>
      </dsp:nvSpPr>
      <dsp:spPr>
        <a:xfrm>
          <a:off x="5173949" y="2036577"/>
          <a:ext cx="2020366" cy="2020400"/>
        </a:xfrm>
        <a:prstGeom prst="ellipse">
          <a:avLst/>
        </a:prstGeom>
        <a:solidFill>
          <a:schemeClr val="accent5">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solidFill>
            </a:rPr>
            <a:t>Does the organization recognize the importance of safeguarding clinician well-being?</a:t>
          </a:r>
        </a:p>
      </dsp:txBody>
      <dsp:txXfrm>
        <a:off x="5469825" y="2332458"/>
        <a:ext cx="1428614" cy="1428638"/>
      </dsp:txXfrm>
    </dsp:sp>
    <dsp:sp modelId="{F9AC3071-8AFF-40C9-B1B9-C2F177204A53}">
      <dsp:nvSpPr>
        <dsp:cNvPr id="0" name=""/>
        <dsp:cNvSpPr/>
      </dsp:nvSpPr>
      <dsp:spPr>
        <a:xfrm>
          <a:off x="6209233" y="549946"/>
          <a:ext cx="2020366" cy="2020400"/>
        </a:xfrm>
        <a:prstGeom prst="ellipse">
          <a:avLst/>
        </a:prstGeom>
        <a:solidFill>
          <a:schemeClr val="accent5">
            <a:lumMod val="20000"/>
            <a:lumOff val="8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solidFill>
            </a:rPr>
            <a:t>Is the international recognition desired by the organization?</a:t>
          </a:r>
        </a:p>
      </dsp:txBody>
      <dsp:txXfrm>
        <a:off x="6505109" y="845827"/>
        <a:ext cx="1428614" cy="1428638"/>
      </dsp:txXfrm>
    </dsp:sp>
  </dsp:spTree>
</dsp:drawing>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062E9D4B-FECC-494C-A9D8-50A3A8DE00C1}" type="datetimeFigureOut">
              <a:rPr lang="en-US" smtClean="0"/>
              <a:t>8/17/2020</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BA1A2E6B-7A62-43DF-A8FB-F0D7FFD3E9BD}" type="slidenum">
              <a:rPr lang="en-US" smtClean="0"/>
              <a:t>‹#›</a:t>
            </a:fld>
            <a:endParaRPr lang="en-US"/>
          </a:p>
        </p:txBody>
      </p:sp>
    </p:spTree>
    <p:extLst>
      <p:ext uri="{BB962C8B-B14F-4D97-AF65-F5344CB8AC3E}">
        <p14:creationId xmlns:p14="http://schemas.microsoft.com/office/powerpoint/2010/main" val="155385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1A2E6B-7A62-43DF-A8FB-F0D7FFD3E9BD}" type="slidenum">
              <a:rPr lang="en-US" smtClean="0"/>
              <a:t>1</a:t>
            </a:fld>
            <a:endParaRPr lang="en-US"/>
          </a:p>
        </p:txBody>
      </p:sp>
    </p:spTree>
    <p:extLst>
      <p:ext uri="{BB962C8B-B14F-4D97-AF65-F5344CB8AC3E}">
        <p14:creationId xmlns:p14="http://schemas.microsoft.com/office/powerpoint/2010/main" val="29383120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DE32CB1-2A67-734E-8374-014351B7CF81}"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02811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1A2E6B-7A62-43DF-A8FB-F0D7FFD3E9BD}" type="slidenum">
              <a:rPr lang="en-US" smtClean="0"/>
              <a:t>13</a:t>
            </a:fld>
            <a:endParaRPr lang="en-US"/>
          </a:p>
        </p:txBody>
      </p:sp>
    </p:spTree>
    <p:extLst>
      <p:ext uri="{BB962C8B-B14F-4D97-AF65-F5344CB8AC3E}">
        <p14:creationId xmlns:p14="http://schemas.microsoft.com/office/powerpoint/2010/main" val="34600893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1A2E6B-7A62-43DF-A8FB-F0D7FFD3E9BD}" type="slidenum">
              <a:rPr lang="en-US" smtClean="0"/>
              <a:t>14</a:t>
            </a:fld>
            <a:endParaRPr lang="en-US"/>
          </a:p>
        </p:txBody>
      </p:sp>
    </p:spTree>
    <p:extLst>
      <p:ext uri="{BB962C8B-B14F-4D97-AF65-F5344CB8AC3E}">
        <p14:creationId xmlns:p14="http://schemas.microsoft.com/office/powerpoint/2010/main" val="4225795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1A2E6B-7A62-43DF-A8FB-F0D7FFD3E9BD}" type="slidenum">
              <a:rPr lang="en-US" smtClean="0"/>
              <a:t>15</a:t>
            </a:fld>
            <a:endParaRPr lang="en-US"/>
          </a:p>
        </p:txBody>
      </p:sp>
    </p:spTree>
    <p:extLst>
      <p:ext uri="{BB962C8B-B14F-4D97-AF65-F5344CB8AC3E}">
        <p14:creationId xmlns:p14="http://schemas.microsoft.com/office/powerpoint/2010/main" val="19831125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23">
              <a:spcBef>
                <a:spcPct val="0"/>
              </a:spcBef>
              <a:defRPr/>
            </a:pPr>
            <a:endParaRPr lang="en-US" dirty="0">
              <a:solidFill>
                <a:prstClr val="black"/>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BA1A2E6B-7A62-43DF-A8FB-F0D7FFD3E9BD}" type="slidenum">
              <a:rPr lang="en-US" smtClean="0"/>
              <a:t>16</a:t>
            </a:fld>
            <a:endParaRPr lang="en-US"/>
          </a:p>
        </p:txBody>
      </p:sp>
    </p:spTree>
    <p:extLst>
      <p:ext uri="{BB962C8B-B14F-4D97-AF65-F5344CB8AC3E}">
        <p14:creationId xmlns:p14="http://schemas.microsoft.com/office/powerpoint/2010/main" val="7146281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1A2E6B-7A62-43DF-A8FB-F0D7FFD3E9BD}" type="slidenum">
              <a:rPr lang="en-US" smtClean="0"/>
              <a:t>17</a:t>
            </a:fld>
            <a:endParaRPr lang="en-US"/>
          </a:p>
        </p:txBody>
      </p:sp>
    </p:spTree>
    <p:extLst>
      <p:ext uri="{BB962C8B-B14F-4D97-AF65-F5344CB8AC3E}">
        <p14:creationId xmlns:p14="http://schemas.microsoft.com/office/powerpoint/2010/main" val="647032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1A2E6B-7A62-43DF-A8FB-F0D7FFD3E9BD}" type="slidenum">
              <a:rPr lang="en-US" smtClean="0"/>
              <a:t>19</a:t>
            </a:fld>
            <a:endParaRPr lang="en-US"/>
          </a:p>
        </p:txBody>
      </p:sp>
    </p:spTree>
    <p:extLst>
      <p:ext uri="{BB962C8B-B14F-4D97-AF65-F5344CB8AC3E}">
        <p14:creationId xmlns:p14="http://schemas.microsoft.com/office/powerpoint/2010/main" val="2938312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great resource for educating and engaging your frontline nurses and other healthcare givers in the organization about your Pathway journey.  It helps them </a:t>
            </a:r>
            <a:r>
              <a:rPr lang="en-US" dirty="0" err="1"/>
              <a:t>rcognize</a:t>
            </a:r>
            <a:r>
              <a:rPr lang="en-US" dirty="0"/>
              <a:t> the investment in time, money and effort the organization is committing to because they are valued for their contribution to the organization’s success. This video can help the frontline staff understand “what’s in it for them”.</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1A2E6B-7A62-43DF-A8FB-F0D7FFD3E9B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17565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great resource for onboarding your nursing leaders as you begin your organization’s Pathway journey.</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1A2E6B-7A62-43DF-A8FB-F0D7FFD3E9B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78453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Self-Assessment of Organizational Culture designed to help with reality check: </a:t>
            </a:r>
          </a:p>
          <a:p>
            <a:r>
              <a:rPr lang="en-US" baseline="0" dirty="0"/>
              <a:t>1</a:t>
            </a:r>
            <a:r>
              <a:rPr lang="en-US" baseline="30000" dirty="0"/>
              <a:t>st</a:t>
            </a:r>
            <a:r>
              <a:rPr lang="en-US" baseline="0" dirty="0"/>
              <a:t> column: EOP</a:t>
            </a:r>
          </a:p>
          <a:p>
            <a:r>
              <a:rPr lang="en-US" baseline="0" dirty="0"/>
              <a:t>2</a:t>
            </a:r>
            <a:r>
              <a:rPr lang="en-US" baseline="30000" dirty="0"/>
              <a:t>nd</a:t>
            </a:r>
            <a:r>
              <a:rPr lang="en-US" baseline="0" dirty="0"/>
              <a:t> column: is the current state your desired state? In hopes that when you start with the desired state as the frame of mind, you see more opportunities.</a:t>
            </a:r>
          </a:p>
          <a:p>
            <a:r>
              <a:rPr lang="en-US" baseline="0" dirty="0"/>
              <a:t> 3</a:t>
            </a:r>
            <a:r>
              <a:rPr lang="en-US" baseline="30000" dirty="0"/>
              <a:t>rd</a:t>
            </a:r>
            <a:r>
              <a:rPr lang="en-US" baseline="0" dirty="0"/>
              <a:t> Column:  if not your desired state, what are the Gaps, </a:t>
            </a:r>
          </a:p>
          <a:p>
            <a:r>
              <a:rPr lang="en-US" baseline="0" dirty="0"/>
              <a:t>4</a:t>
            </a:r>
            <a:r>
              <a:rPr lang="en-US" baseline="30000" dirty="0"/>
              <a:t>th</a:t>
            </a:r>
            <a:r>
              <a:rPr lang="en-US" baseline="0" dirty="0"/>
              <a:t> column: brainstorm for action plan from all levels. When you involve staff from all levels and disciplines in this type of robust engagement, they get excited, they start to see where THEY can make a difference. They start to connect with THE VISION</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3B8BE4-389C-4524-8405-2E1156BAD4FB}" type="slidenum">
              <a:rPr lang="en-US" smtClean="0">
                <a:solidFill>
                  <a:prstClr val="black"/>
                </a:solidFill>
              </a:rPr>
              <a:pPr>
                <a:defRPr/>
              </a:pPr>
              <a:t>22</a:t>
            </a:fld>
            <a:endParaRPr lang="en-US">
              <a:solidFill>
                <a:prstClr val="black"/>
              </a:solidFill>
            </a:endParaRPr>
          </a:p>
        </p:txBody>
      </p:sp>
    </p:spTree>
    <p:extLst>
      <p:ext uri="{BB962C8B-B14F-4D97-AF65-F5344CB8AC3E}">
        <p14:creationId xmlns:p14="http://schemas.microsoft.com/office/powerpoint/2010/main" val="1550875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the challenges we’re facing?</a:t>
            </a:r>
          </a:p>
          <a:p>
            <a:endParaRPr lang="en-US" dirty="0"/>
          </a:p>
        </p:txBody>
      </p:sp>
      <p:sp>
        <p:nvSpPr>
          <p:cNvPr id="4" name="Slide Number Placeholder 3"/>
          <p:cNvSpPr>
            <a:spLocks noGrp="1"/>
          </p:cNvSpPr>
          <p:nvPr>
            <p:ph type="sldNum" sz="quarter" idx="5"/>
          </p:nvPr>
        </p:nvSpPr>
        <p:spPr/>
        <p:txBody>
          <a:bodyPr/>
          <a:lstStyle/>
          <a:p>
            <a:fld id="{BA1A2E6B-7A62-43DF-A8FB-F0D7FFD3E9BD}" type="slidenum">
              <a:rPr lang="en-US" smtClean="0"/>
              <a:t>2</a:t>
            </a:fld>
            <a:endParaRPr lang="en-US"/>
          </a:p>
        </p:txBody>
      </p:sp>
    </p:spTree>
    <p:extLst>
      <p:ext uri="{BB962C8B-B14F-4D97-AF65-F5344CB8AC3E}">
        <p14:creationId xmlns:p14="http://schemas.microsoft.com/office/powerpoint/2010/main" val="641832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1A2E6B-7A62-43DF-A8FB-F0D7FFD3E9BD}" type="slidenum">
              <a:rPr lang="en-US" smtClean="0"/>
              <a:t>25</a:t>
            </a:fld>
            <a:endParaRPr lang="en-US"/>
          </a:p>
        </p:txBody>
      </p:sp>
    </p:spTree>
    <p:extLst>
      <p:ext uri="{BB962C8B-B14F-4D97-AF65-F5344CB8AC3E}">
        <p14:creationId xmlns:p14="http://schemas.microsoft.com/office/powerpoint/2010/main" val="20249030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1A2E6B-7A62-43DF-A8FB-F0D7FFD3E9BD}" type="slidenum">
              <a:rPr lang="en-US" smtClean="0"/>
              <a:t>27</a:t>
            </a:fld>
            <a:endParaRPr lang="en-US"/>
          </a:p>
        </p:txBody>
      </p:sp>
    </p:spTree>
    <p:extLst>
      <p:ext uri="{BB962C8B-B14F-4D97-AF65-F5344CB8AC3E}">
        <p14:creationId xmlns:p14="http://schemas.microsoft.com/office/powerpoint/2010/main" val="23026146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1F497D">
                    <a:lumMod val="75000"/>
                  </a:srgbClr>
                </a:solidFill>
                <a:latin typeface="Arial"/>
              </a:rPr>
              <a:t>The bookmarks make an excellent idea!  They have been described as great giveaways during Pathway journey launches.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92A92B-F454-4209-8A25-0B86439939F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104670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35A52D8-AC65-47C3-A872-19A8B1BA4827}" type="slidenum">
              <a:rPr lang="en-US" smtClean="0"/>
              <a:pPr>
                <a:defRPr/>
              </a:pPr>
              <a:t>30</a:t>
            </a:fld>
            <a:endParaRPr lang="en-US"/>
          </a:p>
        </p:txBody>
      </p:sp>
    </p:spTree>
    <p:extLst>
      <p:ext uri="{BB962C8B-B14F-4D97-AF65-F5344CB8AC3E}">
        <p14:creationId xmlns:p14="http://schemas.microsoft.com/office/powerpoint/2010/main" val="42038833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For an annual fee, members of the Pre-Intent Program get:</a:t>
            </a:r>
          </a:p>
          <a:p>
            <a:pPr marL="628650" lvl="1" indent="-171450" fontAlgn="ctr">
              <a:buFont typeface="Arial" panose="020B0604020202020204" pitchFamily="34" charset="0"/>
              <a:buChar char="•"/>
            </a:pPr>
            <a:r>
              <a:rPr lang="en-US" dirty="0"/>
              <a:t>Monthly, pre-scheduled one-hour conference calls with a dedicated Pathway to Excellence Program Senior Analyst and/or Pathway RN Specialist;</a:t>
            </a:r>
          </a:p>
          <a:p>
            <a:pPr marL="628650" lvl="1" indent="-171450" fontAlgn="ctr">
              <a:buFont typeface="Arial" panose="020B0604020202020204" pitchFamily="34" charset="0"/>
              <a:buChar char="•"/>
            </a:pPr>
            <a:r>
              <a:rPr lang="en-US" dirty="0"/>
              <a:t>Receipt of the Pathway to Excellence CNO newsletter;</a:t>
            </a:r>
          </a:p>
          <a:p>
            <a:pPr marL="628650" lvl="1" indent="-171450" fontAlgn="ctr">
              <a:buFont typeface="Arial" panose="020B0604020202020204" pitchFamily="34" charset="0"/>
              <a:buChar char="•"/>
            </a:pPr>
            <a:r>
              <a:rPr lang="en-US" dirty="0"/>
              <a:t>Invitation to attend the Pathway to Excellence CNO Luncheon held at the annual ANCC Pathway to Excellence Conference;</a:t>
            </a:r>
          </a:p>
          <a:p>
            <a:pPr marL="628650" lvl="1" indent="-171450" fontAlgn="ctr">
              <a:buFont typeface="Arial" panose="020B0604020202020204" pitchFamily="34" charset="0"/>
              <a:buChar char="•"/>
            </a:pPr>
            <a:r>
              <a:rPr lang="en-US" dirty="0"/>
              <a:t>Access to Pathway Learning Community ™ Website (“PLC Website”) for up to 25 employees for the duration of the Program Term free of charge;</a:t>
            </a:r>
          </a:p>
          <a:p>
            <a:pPr marL="628650" lvl="1" indent="-171450" fontAlgn="ctr">
              <a:buFont typeface="Arial" panose="020B0604020202020204" pitchFamily="34" charset="0"/>
              <a:buChar char="•"/>
            </a:pPr>
            <a:r>
              <a:rPr lang="en-US" dirty="0"/>
              <a:t>Permission to use the Journey to Pathway to Excellence Program Excellence</a:t>
            </a:r>
            <a:r>
              <a:rPr lang="en-US" baseline="30000" dirty="0"/>
              <a:t>®</a:t>
            </a:r>
            <a:r>
              <a:rPr lang="en-US" dirty="0"/>
              <a:t> logo;</a:t>
            </a:r>
          </a:p>
          <a:p>
            <a:pPr marL="628650" lvl="1" indent="-171450" fontAlgn="ctr">
              <a:buFont typeface="Arial" panose="020B0604020202020204" pitchFamily="34" charset="0"/>
              <a:buChar char="•"/>
            </a:pPr>
            <a:r>
              <a:rPr lang="en-US" dirty="0"/>
              <a:t>Waiver of Pathway to Excellence Program application fee, if the Member’s application is received within 6 months from the Effective Date of the Agreement.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F92A92B-F454-4209-8A25-0B86439939F7}" type="slidenum">
              <a:rPr kumimoji="0" lang="en-US"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10711170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1A2E6B-7A62-43DF-A8FB-F0D7FFD3E9BD}" type="slidenum">
              <a:rPr lang="en-US" smtClean="0"/>
              <a:t>32</a:t>
            </a:fld>
            <a:endParaRPr lang="en-US"/>
          </a:p>
        </p:txBody>
      </p:sp>
    </p:spTree>
    <p:extLst>
      <p:ext uri="{BB962C8B-B14F-4D97-AF65-F5344CB8AC3E}">
        <p14:creationId xmlns:p14="http://schemas.microsoft.com/office/powerpoint/2010/main" val="872073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other healthcare challenges related to the workforce.</a:t>
            </a:r>
          </a:p>
        </p:txBody>
      </p:sp>
      <p:sp>
        <p:nvSpPr>
          <p:cNvPr id="4" name="Slide Number Placeholder 3"/>
          <p:cNvSpPr>
            <a:spLocks noGrp="1"/>
          </p:cNvSpPr>
          <p:nvPr>
            <p:ph type="sldNum" sz="quarter" idx="10"/>
          </p:nvPr>
        </p:nvSpPr>
        <p:spPr/>
        <p:txBody>
          <a:bodyPr/>
          <a:lstStyle/>
          <a:p>
            <a:fld id="{BA1A2E6B-7A62-43DF-A8FB-F0D7FFD3E9BD}" type="slidenum">
              <a:rPr lang="en-US" smtClean="0"/>
              <a:t>3</a:t>
            </a:fld>
            <a:endParaRPr lang="en-US"/>
          </a:p>
        </p:txBody>
      </p:sp>
    </p:spTree>
    <p:extLst>
      <p:ext uri="{BB962C8B-B14F-4D97-AF65-F5344CB8AC3E}">
        <p14:creationId xmlns:p14="http://schemas.microsoft.com/office/powerpoint/2010/main" val="3650328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Issues with nurse dissatisfaction and  disengagement MUST be addressed because they can negatively impact patient safety and organizational outcomes. </a:t>
            </a:r>
          </a:p>
          <a:p>
            <a:endParaRPr lang="en-US" dirty="0"/>
          </a:p>
          <a:p>
            <a:r>
              <a:rPr lang="en-US" dirty="0"/>
              <a:t>Discuss the vital role frontline staff play in the organization’s success of achieving its mission, vision, and strategic goals.</a:t>
            </a:r>
          </a:p>
        </p:txBody>
      </p:sp>
      <p:sp>
        <p:nvSpPr>
          <p:cNvPr id="4" name="Slide Number Placeholder 3"/>
          <p:cNvSpPr>
            <a:spLocks noGrp="1"/>
          </p:cNvSpPr>
          <p:nvPr>
            <p:ph type="sldNum" sz="quarter" idx="10"/>
          </p:nvPr>
        </p:nvSpPr>
        <p:spPr/>
        <p:txBody>
          <a:bodyPr/>
          <a:lstStyle/>
          <a:p>
            <a:fld id="{BA1A2E6B-7A62-43DF-A8FB-F0D7FFD3E9BD}" type="slidenum">
              <a:rPr lang="en-US" smtClean="0"/>
              <a:t>5</a:t>
            </a:fld>
            <a:endParaRPr lang="en-US"/>
          </a:p>
        </p:txBody>
      </p:sp>
    </p:spTree>
    <p:extLst>
      <p:ext uri="{BB962C8B-B14F-4D97-AF65-F5344CB8AC3E}">
        <p14:creationId xmlns:p14="http://schemas.microsoft.com/office/powerpoint/2010/main" val="8208901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Pathway framework has helped organizations across the globe improve their practice environments and transform their organizational culture – both of which, resulted in improvement of outcomes. </a:t>
            </a:r>
          </a:p>
          <a:p>
            <a:endParaRPr lang="en-US" dirty="0"/>
          </a:p>
          <a:p>
            <a:r>
              <a:rPr lang="en-US" dirty="0"/>
              <a:t>“Living the Standards” has helped clinical team gets overcome challenges and thrive even during times of crises (such as the global COVID19 pandemic). </a:t>
            </a:r>
          </a:p>
        </p:txBody>
      </p:sp>
      <p:sp>
        <p:nvSpPr>
          <p:cNvPr id="4" name="Slide Number Placeholder 3"/>
          <p:cNvSpPr>
            <a:spLocks noGrp="1"/>
          </p:cNvSpPr>
          <p:nvPr>
            <p:ph type="sldNum" sz="quarter" idx="5"/>
          </p:nvPr>
        </p:nvSpPr>
        <p:spPr/>
        <p:txBody>
          <a:bodyPr/>
          <a:lstStyle/>
          <a:p>
            <a:fld id="{BA1A2E6B-7A62-43DF-A8FB-F0D7FFD3E9BD}" type="slidenum">
              <a:rPr lang="en-US" smtClean="0"/>
              <a:t>6</a:t>
            </a:fld>
            <a:endParaRPr lang="en-US"/>
          </a:p>
        </p:txBody>
      </p:sp>
    </p:spTree>
    <p:extLst>
      <p:ext uri="{BB962C8B-B14F-4D97-AF65-F5344CB8AC3E}">
        <p14:creationId xmlns:p14="http://schemas.microsoft.com/office/powerpoint/2010/main" val="3481999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6 Pathway Standards are the essential elements for creating a positive practice environment</a:t>
            </a:r>
          </a:p>
          <a:p>
            <a:pPr marL="171450" indent="-171450">
              <a:buFont typeface="Arial" panose="020B0604020202020204" pitchFamily="34" charset="0"/>
              <a:buChar char="•"/>
            </a:pPr>
            <a:r>
              <a:rPr lang="en-US" dirty="0"/>
              <a:t>Evidence-based standards</a:t>
            </a:r>
          </a:p>
          <a:p>
            <a:pPr marL="171450" indent="-171450">
              <a:buFont typeface="Arial" panose="020B0604020202020204" pitchFamily="34" charset="0"/>
              <a:buChar char="•"/>
            </a:pPr>
            <a:r>
              <a:rPr lang="en-US" dirty="0"/>
              <a:t>Equally important, are inter-connected and build upon each other</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The elements and criteria are relevant and attainable by any domestic or international health care organization, where nurses are employed, across the health care continuum.</a:t>
            </a:r>
          </a:p>
          <a:p>
            <a:endParaRPr lang="en-US" dirty="0"/>
          </a:p>
        </p:txBody>
      </p:sp>
      <p:sp>
        <p:nvSpPr>
          <p:cNvPr id="4" name="Slide Number Placeholder 3"/>
          <p:cNvSpPr>
            <a:spLocks noGrp="1"/>
          </p:cNvSpPr>
          <p:nvPr>
            <p:ph type="sldNum" sz="quarter" idx="5"/>
          </p:nvPr>
        </p:nvSpPr>
        <p:spPr/>
        <p:txBody>
          <a:bodyPr/>
          <a:lstStyle/>
          <a:p>
            <a:fld id="{BA1A2E6B-7A62-43DF-A8FB-F0D7FFD3E9BD}" type="slidenum">
              <a:rPr lang="en-US" smtClean="0"/>
              <a:t>7</a:t>
            </a:fld>
            <a:endParaRPr lang="en-US"/>
          </a:p>
        </p:txBody>
      </p:sp>
    </p:spTree>
    <p:extLst>
      <p:ext uri="{BB962C8B-B14F-4D97-AF65-F5344CB8AC3E}">
        <p14:creationId xmlns:p14="http://schemas.microsoft.com/office/powerpoint/2010/main" val="3762807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these guiding questions to determine whether the Pathway framework is the right fit for your organization.</a:t>
            </a:r>
          </a:p>
        </p:txBody>
      </p:sp>
      <p:sp>
        <p:nvSpPr>
          <p:cNvPr id="4" name="Slide Number Placeholder 3"/>
          <p:cNvSpPr>
            <a:spLocks noGrp="1"/>
          </p:cNvSpPr>
          <p:nvPr>
            <p:ph type="sldNum" sz="quarter" idx="10"/>
          </p:nvPr>
        </p:nvSpPr>
        <p:spPr/>
        <p:txBody>
          <a:bodyPr/>
          <a:lstStyle/>
          <a:p>
            <a:fld id="{BA1A2E6B-7A62-43DF-A8FB-F0D7FFD3E9BD}" type="slidenum">
              <a:rPr lang="en-US" smtClean="0"/>
              <a:t>8</a:t>
            </a:fld>
            <a:endParaRPr lang="en-US"/>
          </a:p>
        </p:txBody>
      </p:sp>
    </p:spTree>
    <p:extLst>
      <p:ext uri="{BB962C8B-B14F-4D97-AF65-F5344CB8AC3E}">
        <p14:creationId xmlns:p14="http://schemas.microsoft.com/office/powerpoint/2010/main" val="4103473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 the Pathway Fee Calculator on the web to estimate direct and indirect cost for the Pathway journey.</a:t>
            </a:r>
          </a:p>
        </p:txBody>
      </p:sp>
      <p:sp>
        <p:nvSpPr>
          <p:cNvPr id="4" name="Slide Number Placeholder 3"/>
          <p:cNvSpPr>
            <a:spLocks noGrp="1"/>
          </p:cNvSpPr>
          <p:nvPr>
            <p:ph type="sldNum" sz="quarter" idx="5"/>
          </p:nvPr>
        </p:nvSpPr>
        <p:spPr/>
        <p:txBody>
          <a:bodyPr/>
          <a:lstStyle/>
          <a:p>
            <a:fld id="{BA1A2E6B-7A62-43DF-A8FB-F0D7FFD3E9BD}" type="slidenum">
              <a:rPr lang="en-US" smtClean="0"/>
              <a:t>9</a:t>
            </a:fld>
            <a:endParaRPr lang="en-US"/>
          </a:p>
        </p:txBody>
      </p:sp>
    </p:spTree>
    <p:extLst>
      <p:ext uri="{BB962C8B-B14F-4D97-AF65-F5344CB8AC3E}">
        <p14:creationId xmlns:p14="http://schemas.microsoft.com/office/powerpoint/2010/main" val="2739929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1A2E6B-7A62-43DF-A8FB-F0D7FFD3E9BD}" type="slidenum">
              <a:rPr lang="en-US" smtClean="0"/>
              <a:t>10</a:t>
            </a:fld>
            <a:endParaRPr lang="en-US"/>
          </a:p>
        </p:txBody>
      </p:sp>
    </p:spTree>
    <p:extLst>
      <p:ext uri="{BB962C8B-B14F-4D97-AF65-F5344CB8AC3E}">
        <p14:creationId xmlns:p14="http://schemas.microsoft.com/office/powerpoint/2010/main" val="25998630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7"/>
          <p:cNvSpPr/>
          <p:nvPr userDrawn="1"/>
        </p:nvSpPr>
        <p:spPr bwMode="ltGray">
          <a:xfrm>
            <a:off x="0" y="1804989"/>
            <a:ext cx="9144000" cy="208121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ctrTitle"/>
          </p:nvPr>
        </p:nvSpPr>
        <p:spPr>
          <a:xfrm>
            <a:off x="457200" y="1798641"/>
            <a:ext cx="5024576" cy="1249359"/>
          </a:xfrm>
        </p:spPr>
        <p:txBody>
          <a:bodyPr anchor="b">
            <a:normAutofit/>
          </a:bodyPr>
          <a:lstStyle>
            <a:lvl1pPr>
              <a:defRPr sz="2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453729" y="3111503"/>
            <a:ext cx="5028047" cy="774699"/>
          </a:xfrm>
        </p:spPr>
        <p:txBody>
          <a:bodyPr>
            <a:normAutofit/>
          </a:bodyPr>
          <a:lstStyle>
            <a:lvl1pPr marL="0" indent="0" algn="l">
              <a:buNone/>
              <a:defRPr sz="16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9" name="Freeform 8"/>
          <p:cNvSpPr/>
          <p:nvPr userDrawn="1"/>
        </p:nvSpPr>
        <p:spPr bwMode="white">
          <a:xfrm>
            <a:off x="11113" y="2351089"/>
            <a:ext cx="361950" cy="989013"/>
          </a:xfrm>
          <a:custGeom>
            <a:avLst/>
            <a:gdLst>
              <a:gd name="connsiteX0" fmla="*/ 0 w 485775"/>
              <a:gd name="connsiteY0" fmla="*/ 0 h 1352550"/>
              <a:gd name="connsiteX1" fmla="*/ 485775 w 485775"/>
              <a:gd name="connsiteY1" fmla="*/ 714375 h 1352550"/>
              <a:gd name="connsiteX2" fmla="*/ 0 w 485775"/>
              <a:gd name="connsiteY2" fmla="*/ 1352550 h 1352550"/>
              <a:gd name="connsiteX3" fmla="*/ 0 w 485775"/>
              <a:gd name="connsiteY3" fmla="*/ 0 h 1352550"/>
            </a:gdLst>
            <a:ahLst/>
            <a:cxnLst>
              <a:cxn ang="0">
                <a:pos x="connsiteX0" y="connsiteY0"/>
              </a:cxn>
              <a:cxn ang="0">
                <a:pos x="connsiteX1" y="connsiteY1"/>
              </a:cxn>
              <a:cxn ang="0">
                <a:pos x="connsiteX2" y="connsiteY2"/>
              </a:cxn>
              <a:cxn ang="0">
                <a:pos x="connsiteX3" y="connsiteY3"/>
              </a:cxn>
            </a:cxnLst>
            <a:rect l="l" t="t" r="r" b="b"/>
            <a:pathLst>
              <a:path w="485775" h="1352550">
                <a:moveTo>
                  <a:pt x="0" y="0"/>
                </a:moveTo>
                <a:lnTo>
                  <a:pt x="485775" y="714375"/>
                </a:lnTo>
                <a:lnTo>
                  <a:pt x="0" y="135255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pic>
        <p:nvPicPr>
          <p:cNvPr id="10" name="Pictur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6370685" y="2540075"/>
            <a:ext cx="2239345" cy="611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Connector 10"/>
          <p:cNvCxnSpPr/>
          <p:nvPr userDrawn="1"/>
        </p:nvCxnSpPr>
        <p:spPr bwMode="black">
          <a:xfrm>
            <a:off x="6019800" y="2374108"/>
            <a:ext cx="0" cy="9429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0985760"/>
      </p:ext>
    </p:extLst>
  </p:cSld>
  <p:clrMapOvr>
    <a:masterClrMapping/>
  </p:clrMapOvr>
  <p:extLst>
    <p:ext uri="{DCECCB84-F9BA-43D5-87BE-67443E8EF086}">
      <p15:sldGuideLst xmlns:p15="http://schemas.microsoft.com/office/powerpoint/2012/main">
        <p15:guide id="1" orient="horz" pos="2160" userDrawn="1">
          <p15:clr>
            <a:srgbClr val="FBAE40"/>
          </p15:clr>
        </p15:guide>
        <p15:guide id="3" pos="2880" userDrawn="1">
          <p15:clr>
            <a:srgbClr val="FBAE40"/>
          </p15:clr>
        </p15:guide>
        <p15:guide id="4" pos="288" userDrawn="1">
          <p15:clr>
            <a:srgbClr val="FBAE40"/>
          </p15:clr>
        </p15:guide>
        <p15:guide id="5" pos="547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6"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1592900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bg1"/>
                </a:solidFill>
              </a:defRPr>
            </a:lvl1pPr>
          </a:lstStyle>
          <a:p>
            <a:pPr defTabSz="457200"/>
            <a:r>
              <a:rPr lang="en-US" i="1" dirty="0">
                <a:cs typeface="Arial"/>
              </a:rPr>
              <a:t>© 2019 American Nurses Credentialing Center</a:t>
            </a:r>
          </a:p>
        </p:txBody>
      </p:sp>
      <p:sp>
        <p:nvSpPr>
          <p:cNvPr id="6"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bg1"/>
                </a:solidFill>
              </a:defRPr>
            </a:lvl1pPr>
          </a:lstStyle>
          <a:p>
            <a:fld id="{212CF5CC-85B7-104C-B37A-4A13A4178B89}" type="slidenum">
              <a:rPr lang="en-US" smtClean="0"/>
              <a:pPr/>
              <a:t>‹#›</a:t>
            </a:fld>
            <a:endParaRPr lang="en-US" dirty="0"/>
          </a:p>
        </p:txBody>
      </p:sp>
    </p:spTree>
    <p:extLst>
      <p:ext uri="{BB962C8B-B14F-4D97-AF65-F5344CB8AC3E}">
        <p14:creationId xmlns:p14="http://schemas.microsoft.com/office/powerpoint/2010/main" val="3383749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375479"/>
            <a:ext cx="5111750" cy="5728598"/>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9"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2845230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9"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25829343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8"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14422950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bwMode="black">
          <a:xfrm>
            <a:off x="457200" y="1600203"/>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12"/>
          <p:cNvSpPr>
            <a:spLocks noGrp="1"/>
          </p:cNvSpPr>
          <p:nvPr>
            <p:ph type="body" sz="quarter" idx="13"/>
          </p:nvPr>
        </p:nvSpPr>
        <p:spPr bwMode="white">
          <a:xfrm>
            <a:off x="381000" y="0"/>
            <a:ext cx="6858000" cy="838200"/>
          </a:xfrm>
        </p:spPr>
        <p:txBody>
          <a:bodyPr anchor="ctr"/>
          <a:lstStyle>
            <a:lvl1pPr marL="0" indent="0">
              <a:buNone/>
              <a:defRPr sz="1800" b="1" baseline="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sp>
        <p:nvSpPr>
          <p:cNvPr id="5" name="Slide Number Placeholder 5"/>
          <p:cNvSpPr>
            <a:spLocks noGrp="1"/>
          </p:cNvSpPr>
          <p:nvPr>
            <p:ph type="sldNum" sz="quarter" idx="14"/>
          </p:nvPr>
        </p:nvSpPr>
        <p:spPr/>
        <p:txBody>
          <a:bodyPr/>
          <a:lstStyle>
            <a:lvl1pPr>
              <a:defRPr/>
            </a:lvl1pPr>
          </a:lstStyle>
          <a:p>
            <a:pPr>
              <a:defRPr/>
            </a:pPr>
            <a:fld id="{0F8F9BE4-B572-486E-B407-566B1555E473}"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35273916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983164"/>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12"/>
          <p:cNvSpPr>
            <a:spLocks noGrp="1"/>
          </p:cNvSpPr>
          <p:nvPr>
            <p:ph type="body" sz="quarter" idx="13"/>
          </p:nvPr>
        </p:nvSpPr>
        <p:spPr bwMode="black">
          <a:xfrm>
            <a:off x="457200" y="76200"/>
            <a:ext cx="6781800" cy="838200"/>
          </a:xfrm>
        </p:spPr>
        <p:txBody>
          <a:bodyPr anchor="ctr"/>
          <a:lstStyle>
            <a:lvl1pPr marL="0" indent="0">
              <a:buNone/>
              <a:defRPr sz="1800" b="1" baseline="0">
                <a:solidFill>
                  <a:srgbClr val="00B0F0"/>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sp>
        <p:nvSpPr>
          <p:cNvPr id="4" name="Slide Number Placeholder 5"/>
          <p:cNvSpPr>
            <a:spLocks noGrp="1"/>
          </p:cNvSpPr>
          <p:nvPr>
            <p:ph type="sldNum" sz="quarter" idx="14"/>
          </p:nvPr>
        </p:nvSpPr>
        <p:spPr/>
        <p:txBody>
          <a:bodyPr/>
          <a:lstStyle>
            <a:lvl1pPr>
              <a:defRPr/>
            </a:lvl1pPr>
          </a:lstStyle>
          <a:p>
            <a:pPr>
              <a:defRPr/>
            </a:pPr>
            <a:fld id="{188A4E4A-D949-4386-A47D-6F4B0BEC0429}" type="slidenum">
              <a:rPr lang="en-US"/>
              <a:pPr>
                <a:defRPr/>
              </a:pPr>
              <a:t>‹#›</a:t>
            </a:fld>
            <a:endParaRPr lang="en-US" dirty="0"/>
          </a:p>
        </p:txBody>
      </p:sp>
    </p:spTree>
    <p:extLst>
      <p:ext uri="{BB962C8B-B14F-4D97-AF65-F5344CB8AC3E}">
        <p14:creationId xmlns:p14="http://schemas.microsoft.com/office/powerpoint/2010/main" val="12946837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7"/>
          <p:cNvSpPr/>
          <p:nvPr userDrawn="1"/>
        </p:nvSpPr>
        <p:spPr bwMode="ltGray">
          <a:xfrm>
            <a:off x="0" y="1804989"/>
            <a:ext cx="9144000" cy="208121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ctrTitle"/>
          </p:nvPr>
        </p:nvSpPr>
        <p:spPr>
          <a:xfrm>
            <a:off x="457200" y="1798641"/>
            <a:ext cx="5024576" cy="1249359"/>
          </a:xfrm>
        </p:spPr>
        <p:txBody>
          <a:bodyPr anchor="b">
            <a:normAutofit/>
          </a:bodyPr>
          <a:lstStyle>
            <a:lvl1pPr>
              <a:defRPr sz="2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453729" y="3111503"/>
            <a:ext cx="5028047" cy="774699"/>
          </a:xfrm>
        </p:spPr>
        <p:txBody>
          <a:bodyPr>
            <a:normAutofit/>
          </a:bodyPr>
          <a:lstStyle>
            <a:lvl1pPr marL="0" indent="0" algn="l">
              <a:buNone/>
              <a:defRPr sz="16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9" name="Freeform 8"/>
          <p:cNvSpPr/>
          <p:nvPr userDrawn="1"/>
        </p:nvSpPr>
        <p:spPr bwMode="white">
          <a:xfrm>
            <a:off x="11113" y="2351089"/>
            <a:ext cx="361950" cy="989013"/>
          </a:xfrm>
          <a:custGeom>
            <a:avLst/>
            <a:gdLst>
              <a:gd name="connsiteX0" fmla="*/ 0 w 485775"/>
              <a:gd name="connsiteY0" fmla="*/ 0 h 1352550"/>
              <a:gd name="connsiteX1" fmla="*/ 485775 w 485775"/>
              <a:gd name="connsiteY1" fmla="*/ 714375 h 1352550"/>
              <a:gd name="connsiteX2" fmla="*/ 0 w 485775"/>
              <a:gd name="connsiteY2" fmla="*/ 1352550 h 1352550"/>
              <a:gd name="connsiteX3" fmla="*/ 0 w 485775"/>
              <a:gd name="connsiteY3" fmla="*/ 0 h 1352550"/>
            </a:gdLst>
            <a:ahLst/>
            <a:cxnLst>
              <a:cxn ang="0">
                <a:pos x="connsiteX0" y="connsiteY0"/>
              </a:cxn>
              <a:cxn ang="0">
                <a:pos x="connsiteX1" y="connsiteY1"/>
              </a:cxn>
              <a:cxn ang="0">
                <a:pos x="connsiteX2" y="connsiteY2"/>
              </a:cxn>
              <a:cxn ang="0">
                <a:pos x="connsiteX3" y="connsiteY3"/>
              </a:cxn>
            </a:cxnLst>
            <a:rect l="l" t="t" r="r" b="b"/>
            <a:pathLst>
              <a:path w="485775" h="1352550">
                <a:moveTo>
                  <a:pt x="0" y="0"/>
                </a:moveTo>
                <a:lnTo>
                  <a:pt x="485775" y="714375"/>
                </a:lnTo>
                <a:lnTo>
                  <a:pt x="0" y="135255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pic>
        <p:nvPicPr>
          <p:cNvPr id="10" name="Pictur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6370685" y="2540075"/>
            <a:ext cx="2239345" cy="611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Connector 10"/>
          <p:cNvCxnSpPr/>
          <p:nvPr userDrawn="1"/>
        </p:nvCxnSpPr>
        <p:spPr bwMode="black">
          <a:xfrm>
            <a:off x="6019800" y="2374108"/>
            <a:ext cx="0" cy="9429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65676"/>
      </p:ext>
    </p:extLst>
  </p:cSld>
  <p:clrMapOvr>
    <a:masterClrMapping/>
  </p:clrMapOvr>
  <p:extLst>
    <p:ext uri="{DCECCB84-F9BA-43D5-87BE-67443E8EF086}">
      <p15:sldGuideLst xmlns:p15="http://schemas.microsoft.com/office/powerpoint/2012/main">
        <p15:guide id="1" orient="horz" pos="2160">
          <p15:clr>
            <a:srgbClr val="FBAE40"/>
          </p15:clr>
        </p15:guide>
        <p15:guide id="3" pos="2880">
          <p15:clr>
            <a:srgbClr val="FBAE40"/>
          </p15:clr>
        </p15:guide>
        <p15:guide id="4" pos="288">
          <p15:clr>
            <a:srgbClr val="FBAE40"/>
          </p15:clr>
        </p15:guide>
        <p15:guide id="5" pos="547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8"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9"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977857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762000"/>
            <a:ext cx="7772400" cy="2590800"/>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3679110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8"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
        <p:nvSpPr>
          <p:cNvPr id="9"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20309365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8"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38596918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62000"/>
          </a:xfrm>
        </p:spPr>
        <p:txBody>
          <a:bodyPr/>
          <a:lstStyle/>
          <a:p>
            <a:r>
              <a:rPr lang="en-US"/>
              <a:t>Click to edit Master title style</a:t>
            </a:r>
            <a:endParaRPr lang="en-US" dirty="0"/>
          </a:p>
        </p:txBody>
      </p:sp>
      <p:sp>
        <p:nvSpPr>
          <p:cNvPr id="3" name="Content Placeholder 2"/>
          <p:cNvSpPr>
            <a:spLocks noGrp="1"/>
          </p:cNvSpPr>
          <p:nvPr>
            <p:ph idx="1"/>
          </p:nvPr>
        </p:nvSpPr>
        <p:spPr>
          <a:xfrm>
            <a:off x="3124200" y="1676400"/>
            <a:ext cx="5562600" cy="40551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8"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pic>
        <p:nvPicPr>
          <p:cNvPr id="6" name="Content Placeholder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51533" y="0"/>
            <a:ext cx="2154989" cy="609600"/>
          </a:xfrm>
          <a:prstGeom prst="rect">
            <a:avLst/>
          </a:prstGeom>
        </p:spPr>
      </p:pic>
      <p:sp>
        <p:nvSpPr>
          <p:cNvPr id="5" name="Picture Placeholder 4"/>
          <p:cNvSpPr>
            <a:spLocks noGrp="1"/>
          </p:cNvSpPr>
          <p:nvPr>
            <p:ph type="pic" sz="quarter" idx="10"/>
          </p:nvPr>
        </p:nvSpPr>
        <p:spPr>
          <a:xfrm>
            <a:off x="533400" y="1676400"/>
            <a:ext cx="2362200" cy="2209800"/>
          </a:xfrm>
        </p:spPr>
        <p:txBody>
          <a:bodyPr/>
          <a:lstStyle/>
          <a:p>
            <a:r>
              <a:rPr lang="en-US"/>
              <a:t>Drag picture to placeholder or click icon to add</a:t>
            </a:r>
          </a:p>
        </p:txBody>
      </p:sp>
    </p:spTree>
    <p:extLst>
      <p:ext uri="{BB962C8B-B14F-4D97-AF65-F5344CB8AC3E}">
        <p14:creationId xmlns:p14="http://schemas.microsoft.com/office/powerpoint/2010/main" val="3641772373"/>
      </p:ext>
    </p:extLst>
  </p:cSld>
  <p:clrMapOvr>
    <a:masterClrMapping/>
  </p:clrMapOvr>
  <p:extLst>
    <p:ext uri="{DCECCB84-F9BA-43D5-87BE-67443E8EF086}">
      <p15:sldGuideLst xmlns:p15="http://schemas.microsoft.com/office/powerpoint/2012/main">
        <p15:guide id="1" orient="horz" pos="432">
          <p15:clr>
            <a:srgbClr val="FBAE40"/>
          </p15:clr>
        </p15:guide>
        <p15:guide id="2" orient="horz" pos="105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8"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1975452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9"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38295361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43572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075488"/>
            <a:ext cx="4040188" cy="3951288"/>
          </a:xfrm>
        </p:spPr>
        <p:txBody>
          <a:bodyPr/>
          <a:lstStyle>
            <a:lvl1pPr>
              <a:defRPr sz="24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43572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075488"/>
            <a:ext cx="4041775" cy="3951288"/>
          </a:xfrm>
        </p:spPr>
        <p:txBody>
          <a:bodyPr/>
          <a:lstStyle>
            <a:lvl1pPr>
              <a:defRPr sz="24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7"/>
          <p:cNvSpPr>
            <a:spLocks noGrp="1"/>
          </p:cNvSpPr>
          <p:nvPr>
            <p:ph type="ftr" sz="quarter" idx="10"/>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11" name="Slide Number Placeholder 18"/>
          <p:cNvSpPr>
            <a:spLocks noGrp="1"/>
          </p:cNvSpPr>
          <p:nvPr>
            <p:ph type="sldNum" sz="quarter" idx="11"/>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31994400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7"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35621721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6"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18761809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bg1"/>
                </a:solidFill>
              </a:defRPr>
            </a:lvl1pPr>
          </a:lstStyle>
          <a:p>
            <a:pPr defTabSz="457200"/>
            <a:r>
              <a:rPr lang="en-US" i="1" dirty="0">
                <a:cs typeface="Arial"/>
              </a:rPr>
              <a:t>© 2019 American Nurses Credentialing Center</a:t>
            </a:r>
          </a:p>
        </p:txBody>
      </p:sp>
      <p:sp>
        <p:nvSpPr>
          <p:cNvPr id="6"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bg1"/>
                </a:solidFill>
              </a:defRPr>
            </a:lvl1pPr>
          </a:lstStyle>
          <a:p>
            <a:fld id="{212CF5CC-85B7-104C-B37A-4A13A4178B89}" type="slidenum">
              <a:rPr lang="en-US" smtClean="0"/>
              <a:pPr/>
              <a:t>‹#›</a:t>
            </a:fld>
            <a:endParaRPr lang="en-US" dirty="0"/>
          </a:p>
        </p:txBody>
      </p:sp>
    </p:spTree>
    <p:extLst>
      <p:ext uri="{BB962C8B-B14F-4D97-AF65-F5344CB8AC3E}">
        <p14:creationId xmlns:p14="http://schemas.microsoft.com/office/powerpoint/2010/main" val="40515276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bg1"/>
                </a:solidFill>
              </a:defRPr>
            </a:lvl1pPr>
          </a:lstStyle>
          <a:p>
            <a:pPr defTabSz="457200"/>
            <a:r>
              <a:rPr lang="en-US" i="1" dirty="0">
                <a:cs typeface="Arial"/>
              </a:rPr>
              <a:t>© 2019 American Nurses Credentialing Center</a:t>
            </a:r>
          </a:p>
        </p:txBody>
      </p:sp>
      <p:sp>
        <p:nvSpPr>
          <p:cNvPr id="6"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bg1"/>
                </a:solidFill>
              </a:defRPr>
            </a:lvl1pPr>
          </a:lstStyle>
          <a:p>
            <a:fld id="{212CF5CC-85B7-104C-B37A-4A13A4178B89}" type="slidenum">
              <a:rPr lang="en-US" smtClean="0"/>
              <a:pPr/>
              <a:t>‹#›</a:t>
            </a:fld>
            <a:endParaRPr lang="en-US" dirty="0"/>
          </a:p>
        </p:txBody>
      </p:sp>
    </p:spTree>
    <p:extLst>
      <p:ext uri="{BB962C8B-B14F-4D97-AF65-F5344CB8AC3E}">
        <p14:creationId xmlns:p14="http://schemas.microsoft.com/office/powerpoint/2010/main" val="139477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375479"/>
            <a:ext cx="5111750" cy="5728598"/>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9"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58226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762000"/>
            <a:ext cx="7772400" cy="2590800"/>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452764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9"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2163851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8"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24289804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98316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p:cNvSpPr>
            <a:spLocks noGrp="1"/>
          </p:cNvSpPr>
          <p:nvPr>
            <p:ph type="body" sz="quarter" idx="13"/>
          </p:nvPr>
        </p:nvSpPr>
        <p:spPr bwMode="black">
          <a:xfrm>
            <a:off x="457200" y="76200"/>
            <a:ext cx="6781800" cy="838200"/>
          </a:xfrm>
        </p:spPr>
        <p:txBody>
          <a:bodyPr anchor="ctr"/>
          <a:lstStyle>
            <a:lvl1pPr marL="0" indent="0">
              <a:buNone/>
              <a:defRPr sz="2400" b="1" baseline="0">
                <a:solidFill>
                  <a:srgbClr val="00B0F0"/>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5" name="Slide Number Placeholder 5"/>
          <p:cNvSpPr>
            <a:spLocks noGrp="1"/>
          </p:cNvSpPr>
          <p:nvPr>
            <p:ph type="sldNum" sz="quarter" idx="14"/>
          </p:nvPr>
        </p:nvSpPr>
        <p:spPr/>
        <p:txBody>
          <a:bodyPr/>
          <a:lstStyle>
            <a:lvl1pPr>
              <a:defRPr/>
            </a:lvl1pPr>
          </a:lstStyle>
          <a:p>
            <a:pPr>
              <a:defRPr/>
            </a:pPr>
            <a:fld id="{DF869D55-E5C8-436B-8082-C9F634EF2977}" type="slidenum">
              <a:rPr lang="en-US"/>
              <a:pPr>
                <a:defRPr/>
              </a:pPr>
              <a:t>‹#›</a:t>
            </a:fld>
            <a:endParaRPr lang="en-US" dirty="0"/>
          </a:p>
        </p:txBody>
      </p:sp>
    </p:spTree>
    <p:extLst>
      <p:ext uri="{BB962C8B-B14F-4D97-AF65-F5344CB8AC3E}">
        <p14:creationId xmlns:p14="http://schemas.microsoft.com/office/powerpoint/2010/main" val="17681754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7"/>
          <p:cNvSpPr/>
          <p:nvPr userDrawn="1"/>
        </p:nvSpPr>
        <p:spPr bwMode="ltGray">
          <a:xfrm>
            <a:off x="0" y="1804989"/>
            <a:ext cx="9144000" cy="208121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ctrTitle"/>
          </p:nvPr>
        </p:nvSpPr>
        <p:spPr>
          <a:xfrm>
            <a:off x="457200" y="1798641"/>
            <a:ext cx="5024576" cy="1249359"/>
          </a:xfrm>
        </p:spPr>
        <p:txBody>
          <a:bodyPr anchor="b">
            <a:normAutofit/>
          </a:bodyPr>
          <a:lstStyle>
            <a:lvl1pPr>
              <a:defRPr sz="2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453729" y="3111503"/>
            <a:ext cx="5028047" cy="774699"/>
          </a:xfrm>
        </p:spPr>
        <p:txBody>
          <a:bodyPr>
            <a:normAutofit/>
          </a:bodyPr>
          <a:lstStyle>
            <a:lvl1pPr marL="0" indent="0" algn="l">
              <a:buNone/>
              <a:defRPr sz="16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9" name="Freeform 8"/>
          <p:cNvSpPr/>
          <p:nvPr userDrawn="1"/>
        </p:nvSpPr>
        <p:spPr bwMode="white">
          <a:xfrm>
            <a:off x="11113" y="2351089"/>
            <a:ext cx="361950" cy="989013"/>
          </a:xfrm>
          <a:custGeom>
            <a:avLst/>
            <a:gdLst>
              <a:gd name="connsiteX0" fmla="*/ 0 w 485775"/>
              <a:gd name="connsiteY0" fmla="*/ 0 h 1352550"/>
              <a:gd name="connsiteX1" fmla="*/ 485775 w 485775"/>
              <a:gd name="connsiteY1" fmla="*/ 714375 h 1352550"/>
              <a:gd name="connsiteX2" fmla="*/ 0 w 485775"/>
              <a:gd name="connsiteY2" fmla="*/ 1352550 h 1352550"/>
              <a:gd name="connsiteX3" fmla="*/ 0 w 485775"/>
              <a:gd name="connsiteY3" fmla="*/ 0 h 1352550"/>
            </a:gdLst>
            <a:ahLst/>
            <a:cxnLst>
              <a:cxn ang="0">
                <a:pos x="connsiteX0" y="connsiteY0"/>
              </a:cxn>
              <a:cxn ang="0">
                <a:pos x="connsiteX1" y="connsiteY1"/>
              </a:cxn>
              <a:cxn ang="0">
                <a:pos x="connsiteX2" y="connsiteY2"/>
              </a:cxn>
              <a:cxn ang="0">
                <a:pos x="connsiteX3" y="connsiteY3"/>
              </a:cxn>
            </a:cxnLst>
            <a:rect l="l" t="t" r="r" b="b"/>
            <a:pathLst>
              <a:path w="485775" h="1352550">
                <a:moveTo>
                  <a:pt x="0" y="0"/>
                </a:moveTo>
                <a:lnTo>
                  <a:pt x="485775" y="714375"/>
                </a:lnTo>
                <a:lnTo>
                  <a:pt x="0" y="135255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pic>
        <p:nvPicPr>
          <p:cNvPr id="10" name="Pictur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6370685" y="2540075"/>
            <a:ext cx="2239345" cy="611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Connector 10"/>
          <p:cNvCxnSpPr/>
          <p:nvPr userDrawn="1"/>
        </p:nvCxnSpPr>
        <p:spPr bwMode="black">
          <a:xfrm>
            <a:off x="6019800" y="2374108"/>
            <a:ext cx="0" cy="9429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9159313"/>
      </p:ext>
    </p:extLst>
  </p:cSld>
  <p:clrMapOvr>
    <a:masterClrMapping/>
  </p:clrMapOvr>
  <p:extLst>
    <p:ext uri="{DCECCB84-F9BA-43D5-87BE-67443E8EF086}">
      <p15:sldGuideLst xmlns:p15="http://schemas.microsoft.com/office/powerpoint/2012/main">
        <p15:guide id="1" orient="horz" pos="2160">
          <p15:clr>
            <a:srgbClr val="FBAE40"/>
          </p15:clr>
        </p15:guide>
        <p15:guide id="3" pos="2880">
          <p15:clr>
            <a:srgbClr val="FBAE40"/>
          </p15:clr>
        </p15:guide>
        <p15:guide id="4" pos="288">
          <p15:clr>
            <a:srgbClr val="FBAE40"/>
          </p15:clr>
        </p15:guide>
        <p15:guide id="5" pos="5472">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8"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9"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13222790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762000"/>
            <a:ext cx="7772400" cy="2590800"/>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922509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8"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42897489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62000"/>
          </a:xfrm>
        </p:spPr>
        <p:txBody>
          <a:bodyPr/>
          <a:lstStyle/>
          <a:p>
            <a:r>
              <a:rPr lang="en-US"/>
              <a:t>Click to edit Master title style</a:t>
            </a:r>
            <a:endParaRPr lang="en-US" dirty="0"/>
          </a:p>
        </p:txBody>
      </p:sp>
      <p:sp>
        <p:nvSpPr>
          <p:cNvPr id="3" name="Content Placeholder 2"/>
          <p:cNvSpPr>
            <a:spLocks noGrp="1"/>
          </p:cNvSpPr>
          <p:nvPr>
            <p:ph idx="1"/>
          </p:nvPr>
        </p:nvSpPr>
        <p:spPr>
          <a:xfrm>
            <a:off x="3124200" y="1676400"/>
            <a:ext cx="5562600" cy="40551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8"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pic>
        <p:nvPicPr>
          <p:cNvPr id="6" name="Content Placeholder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51533" y="0"/>
            <a:ext cx="2154989" cy="609600"/>
          </a:xfrm>
          <a:prstGeom prst="rect">
            <a:avLst/>
          </a:prstGeom>
        </p:spPr>
      </p:pic>
      <p:sp>
        <p:nvSpPr>
          <p:cNvPr id="5" name="Picture Placeholder 4"/>
          <p:cNvSpPr>
            <a:spLocks noGrp="1"/>
          </p:cNvSpPr>
          <p:nvPr>
            <p:ph type="pic" sz="quarter" idx="10"/>
          </p:nvPr>
        </p:nvSpPr>
        <p:spPr>
          <a:xfrm>
            <a:off x="533400" y="1676400"/>
            <a:ext cx="2362200" cy="2209800"/>
          </a:xfrm>
        </p:spPr>
        <p:txBody>
          <a:bodyPr/>
          <a:lstStyle/>
          <a:p>
            <a:r>
              <a:rPr lang="en-US"/>
              <a:t>Drag picture to placeholder or click icon to add</a:t>
            </a:r>
          </a:p>
        </p:txBody>
      </p:sp>
    </p:spTree>
    <p:extLst>
      <p:ext uri="{BB962C8B-B14F-4D97-AF65-F5344CB8AC3E}">
        <p14:creationId xmlns:p14="http://schemas.microsoft.com/office/powerpoint/2010/main" val="2139534803"/>
      </p:ext>
    </p:extLst>
  </p:cSld>
  <p:clrMapOvr>
    <a:masterClrMapping/>
  </p:clrMapOvr>
  <p:extLst>
    <p:ext uri="{DCECCB84-F9BA-43D5-87BE-67443E8EF086}">
      <p15:sldGuideLst xmlns:p15="http://schemas.microsoft.com/office/powerpoint/2012/main">
        <p15:guide id="1" orient="horz" pos="432">
          <p15:clr>
            <a:srgbClr val="FBAE40"/>
          </p15:clr>
        </p15:guide>
        <p15:guide id="2" orient="horz" pos="105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8"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367966678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9"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3005543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
        <p:nvSpPr>
          <p:cNvPr id="8"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365175228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43572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075488"/>
            <a:ext cx="4040188" cy="3951288"/>
          </a:xfrm>
        </p:spPr>
        <p:txBody>
          <a:bodyPr/>
          <a:lstStyle>
            <a:lvl1pPr>
              <a:defRPr sz="24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43572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075488"/>
            <a:ext cx="4041775" cy="3951288"/>
          </a:xfrm>
        </p:spPr>
        <p:txBody>
          <a:bodyPr/>
          <a:lstStyle>
            <a:lvl1pPr>
              <a:defRPr sz="24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7"/>
          <p:cNvSpPr>
            <a:spLocks noGrp="1"/>
          </p:cNvSpPr>
          <p:nvPr>
            <p:ph type="ftr" sz="quarter" idx="10"/>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11" name="Slide Number Placeholder 18"/>
          <p:cNvSpPr>
            <a:spLocks noGrp="1"/>
          </p:cNvSpPr>
          <p:nvPr>
            <p:ph type="sldNum" sz="quarter" idx="11"/>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31113800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7"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14658646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6"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25973084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bg1"/>
                </a:solidFill>
              </a:defRPr>
            </a:lvl1pPr>
          </a:lstStyle>
          <a:p>
            <a:pPr defTabSz="457200"/>
            <a:r>
              <a:rPr lang="en-US" i="1" dirty="0">
                <a:cs typeface="Arial"/>
              </a:rPr>
              <a:t>© 2019 American Nurses Credentialing Center</a:t>
            </a:r>
          </a:p>
        </p:txBody>
      </p:sp>
      <p:sp>
        <p:nvSpPr>
          <p:cNvPr id="6"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bg1"/>
                </a:solidFill>
              </a:defRPr>
            </a:lvl1pPr>
          </a:lstStyle>
          <a:p>
            <a:fld id="{212CF5CC-85B7-104C-B37A-4A13A4178B89}" type="slidenum">
              <a:rPr lang="en-US" smtClean="0"/>
              <a:pPr/>
              <a:t>‹#›</a:t>
            </a:fld>
            <a:endParaRPr lang="en-US" dirty="0"/>
          </a:p>
        </p:txBody>
      </p:sp>
    </p:spTree>
    <p:extLst>
      <p:ext uri="{BB962C8B-B14F-4D97-AF65-F5344CB8AC3E}">
        <p14:creationId xmlns:p14="http://schemas.microsoft.com/office/powerpoint/2010/main" val="42800521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bg1"/>
                </a:solidFill>
              </a:defRPr>
            </a:lvl1pPr>
          </a:lstStyle>
          <a:p>
            <a:pPr defTabSz="457200"/>
            <a:r>
              <a:rPr lang="en-US" i="1" dirty="0">
                <a:cs typeface="Arial"/>
              </a:rPr>
              <a:t>© 2019 American Nurses Credentialing Center</a:t>
            </a:r>
          </a:p>
        </p:txBody>
      </p:sp>
      <p:sp>
        <p:nvSpPr>
          <p:cNvPr id="6"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bg1"/>
                </a:solidFill>
              </a:defRPr>
            </a:lvl1pPr>
          </a:lstStyle>
          <a:p>
            <a:fld id="{212CF5CC-85B7-104C-B37A-4A13A4178B89}" type="slidenum">
              <a:rPr lang="en-US" smtClean="0"/>
              <a:pPr/>
              <a:t>‹#›</a:t>
            </a:fld>
            <a:endParaRPr lang="en-US" dirty="0"/>
          </a:p>
        </p:txBody>
      </p:sp>
    </p:spTree>
    <p:extLst>
      <p:ext uri="{BB962C8B-B14F-4D97-AF65-F5344CB8AC3E}">
        <p14:creationId xmlns:p14="http://schemas.microsoft.com/office/powerpoint/2010/main" val="20493566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375479"/>
            <a:ext cx="5111750" cy="5728598"/>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9"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16120644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9"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13926346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8"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25143316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98316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p:cNvSpPr>
            <a:spLocks noGrp="1"/>
          </p:cNvSpPr>
          <p:nvPr>
            <p:ph type="body" sz="quarter" idx="13"/>
          </p:nvPr>
        </p:nvSpPr>
        <p:spPr bwMode="black">
          <a:xfrm>
            <a:off x="457200" y="76200"/>
            <a:ext cx="6781800" cy="838200"/>
          </a:xfrm>
        </p:spPr>
        <p:txBody>
          <a:bodyPr anchor="ctr"/>
          <a:lstStyle>
            <a:lvl1pPr marL="0" indent="0">
              <a:buNone/>
              <a:defRPr sz="2400" b="1" baseline="0">
                <a:solidFill>
                  <a:srgbClr val="00B0F0"/>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5" name="Slide Number Placeholder 5"/>
          <p:cNvSpPr>
            <a:spLocks noGrp="1"/>
          </p:cNvSpPr>
          <p:nvPr>
            <p:ph type="sldNum" sz="quarter" idx="14"/>
          </p:nvPr>
        </p:nvSpPr>
        <p:spPr/>
        <p:txBody>
          <a:bodyPr/>
          <a:lstStyle>
            <a:lvl1pPr>
              <a:defRPr/>
            </a:lvl1pPr>
          </a:lstStyle>
          <a:p>
            <a:pPr>
              <a:defRPr/>
            </a:pPr>
            <a:fld id="{DF869D55-E5C8-436B-8082-C9F634EF2977}" type="slidenum">
              <a:rPr lang="en-US"/>
              <a:pPr>
                <a:defRPr/>
              </a:pPr>
              <a:t>‹#›</a:t>
            </a:fld>
            <a:endParaRPr lang="en-US" dirty="0"/>
          </a:p>
        </p:txBody>
      </p:sp>
    </p:spTree>
    <p:extLst>
      <p:ext uri="{BB962C8B-B14F-4D97-AF65-F5344CB8AC3E}">
        <p14:creationId xmlns:p14="http://schemas.microsoft.com/office/powerpoint/2010/main" val="126356075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1792288" y="1066801"/>
            <a:ext cx="5486400" cy="366077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dirty="0"/>
          </a:p>
        </p:txBody>
      </p:sp>
      <p:sp>
        <p:nvSpPr>
          <p:cNvPr id="4" name="Text Placeholder 3"/>
          <p:cNvSpPr>
            <a:spLocks noGrp="1"/>
          </p:cNvSpPr>
          <p:nvPr>
            <p:ph type="body" sz="half" idx="2"/>
          </p:nvPr>
        </p:nvSpPr>
        <p:spPr bwMode="black">
          <a:xfrm>
            <a:off x="1752600" y="4953000"/>
            <a:ext cx="5486400" cy="804862"/>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8" name="Text Placeholder 12"/>
          <p:cNvSpPr>
            <a:spLocks noGrp="1"/>
          </p:cNvSpPr>
          <p:nvPr>
            <p:ph type="body" sz="quarter" idx="13"/>
          </p:nvPr>
        </p:nvSpPr>
        <p:spPr bwMode="black">
          <a:xfrm>
            <a:off x="457200" y="76200"/>
            <a:ext cx="6781800" cy="838200"/>
          </a:xfrm>
        </p:spPr>
        <p:txBody>
          <a:bodyPr anchor="ctr"/>
          <a:lstStyle>
            <a:lvl1pPr marL="0" indent="0">
              <a:buNone/>
              <a:defRPr sz="1800" b="1" baseline="0">
                <a:solidFill>
                  <a:srgbClr val="00B0F0"/>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sp>
        <p:nvSpPr>
          <p:cNvPr id="5" name="Slide Number Placeholder 5"/>
          <p:cNvSpPr>
            <a:spLocks noGrp="1"/>
          </p:cNvSpPr>
          <p:nvPr>
            <p:ph type="sldNum" sz="quarter" idx="14"/>
          </p:nvPr>
        </p:nvSpPr>
        <p:spPr/>
        <p:txBody>
          <a:bodyPr/>
          <a:lstStyle>
            <a:lvl1pPr>
              <a:defRPr/>
            </a:lvl1pPr>
          </a:lstStyle>
          <a:p>
            <a:pPr>
              <a:defRPr/>
            </a:pPr>
            <a:fld id="{303278D4-E9E8-4D77-A45F-7D887E18CFE3}" type="slidenum">
              <a:rPr lang="en-US"/>
              <a:pPr>
                <a:defRPr/>
              </a:pPr>
              <a:t>‹#›</a:t>
            </a:fld>
            <a:endParaRPr lang="en-US" dirty="0"/>
          </a:p>
        </p:txBody>
      </p:sp>
    </p:spTree>
    <p:extLst>
      <p:ext uri="{BB962C8B-B14F-4D97-AF65-F5344CB8AC3E}">
        <p14:creationId xmlns:p14="http://schemas.microsoft.com/office/powerpoint/2010/main" val="2979335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62000"/>
          </a:xfrm>
        </p:spPr>
        <p:txBody>
          <a:bodyPr/>
          <a:lstStyle/>
          <a:p>
            <a:r>
              <a:rPr lang="en-US"/>
              <a:t>Click to edit Master title style</a:t>
            </a:r>
            <a:endParaRPr lang="en-US" dirty="0"/>
          </a:p>
        </p:txBody>
      </p:sp>
      <p:sp>
        <p:nvSpPr>
          <p:cNvPr id="3" name="Content Placeholder 2"/>
          <p:cNvSpPr>
            <a:spLocks noGrp="1"/>
          </p:cNvSpPr>
          <p:nvPr>
            <p:ph idx="1"/>
          </p:nvPr>
        </p:nvSpPr>
        <p:spPr>
          <a:xfrm>
            <a:off x="3124200" y="1676400"/>
            <a:ext cx="5562600" cy="40551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8"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pic>
        <p:nvPicPr>
          <p:cNvPr id="6" name="Content Placeholder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51533" y="0"/>
            <a:ext cx="2154989" cy="609600"/>
          </a:xfrm>
          <a:prstGeom prst="rect">
            <a:avLst/>
          </a:prstGeom>
        </p:spPr>
      </p:pic>
      <p:sp>
        <p:nvSpPr>
          <p:cNvPr id="5" name="Picture Placeholder 4"/>
          <p:cNvSpPr>
            <a:spLocks noGrp="1"/>
          </p:cNvSpPr>
          <p:nvPr>
            <p:ph type="pic" sz="quarter" idx="10"/>
          </p:nvPr>
        </p:nvSpPr>
        <p:spPr>
          <a:xfrm>
            <a:off x="533400" y="1676400"/>
            <a:ext cx="2362200" cy="2209800"/>
          </a:xfrm>
        </p:spPr>
        <p:txBody>
          <a:bodyPr/>
          <a:lstStyle/>
          <a:p>
            <a:r>
              <a:rPr lang="en-US"/>
              <a:t>Drag picture to placeholder or click icon to add</a:t>
            </a:r>
          </a:p>
        </p:txBody>
      </p:sp>
    </p:spTree>
    <p:extLst>
      <p:ext uri="{BB962C8B-B14F-4D97-AF65-F5344CB8AC3E}">
        <p14:creationId xmlns:p14="http://schemas.microsoft.com/office/powerpoint/2010/main" val="35404363"/>
      </p:ext>
    </p:extLst>
  </p:cSld>
  <p:clrMapOvr>
    <a:masterClrMapping/>
  </p:clrMapOvr>
  <p:extLst>
    <p:ext uri="{DCECCB84-F9BA-43D5-87BE-67443E8EF086}">
      <p15:sldGuideLst xmlns:p15="http://schemas.microsoft.com/office/powerpoint/2012/main">
        <p15:guide id="1" orient="horz" pos="432" userDrawn="1">
          <p15:clr>
            <a:srgbClr val="FBAE40"/>
          </p15:clr>
        </p15:guide>
        <p15:guide id="2" orient="horz" pos="1056"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1792288" y="1066801"/>
            <a:ext cx="5486400" cy="366077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dirty="0"/>
          </a:p>
        </p:txBody>
      </p:sp>
      <p:sp>
        <p:nvSpPr>
          <p:cNvPr id="4" name="Text Placeholder 3"/>
          <p:cNvSpPr>
            <a:spLocks noGrp="1"/>
          </p:cNvSpPr>
          <p:nvPr>
            <p:ph type="body" sz="half" idx="2"/>
          </p:nvPr>
        </p:nvSpPr>
        <p:spPr bwMode="black">
          <a:xfrm>
            <a:off x="1752600" y="4953000"/>
            <a:ext cx="5486400" cy="804862"/>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8" name="Text Placeholder 12"/>
          <p:cNvSpPr>
            <a:spLocks noGrp="1"/>
          </p:cNvSpPr>
          <p:nvPr>
            <p:ph type="body" sz="quarter" idx="13"/>
          </p:nvPr>
        </p:nvSpPr>
        <p:spPr bwMode="black">
          <a:xfrm>
            <a:off x="457200" y="76200"/>
            <a:ext cx="6781800" cy="838200"/>
          </a:xfrm>
        </p:spPr>
        <p:txBody>
          <a:bodyPr anchor="ctr"/>
          <a:lstStyle>
            <a:lvl1pPr marL="0" indent="0">
              <a:buNone/>
              <a:defRPr sz="1800" b="1" baseline="0">
                <a:solidFill>
                  <a:srgbClr val="00B0F0"/>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sp>
        <p:nvSpPr>
          <p:cNvPr id="5" name="Slide Number Placeholder 5"/>
          <p:cNvSpPr>
            <a:spLocks noGrp="1"/>
          </p:cNvSpPr>
          <p:nvPr>
            <p:ph type="sldNum" sz="quarter" idx="14"/>
          </p:nvPr>
        </p:nvSpPr>
        <p:spPr/>
        <p:txBody>
          <a:bodyPr/>
          <a:lstStyle>
            <a:lvl1pPr>
              <a:defRPr/>
            </a:lvl1pPr>
          </a:lstStyle>
          <a:p>
            <a:pPr>
              <a:defRPr/>
            </a:pPr>
            <a:fld id="{303278D4-E9E8-4D77-A45F-7D887E18CFE3}" type="slidenum">
              <a:rPr lang="en-US"/>
              <a:pPr>
                <a:defRPr/>
              </a:pPr>
              <a:t>‹#›</a:t>
            </a:fld>
            <a:endParaRPr lang="en-US" dirty="0"/>
          </a:p>
        </p:txBody>
      </p:sp>
    </p:spTree>
    <p:extLst>
      <p:ext uri="{BB962C8B-B14F-4D97-AF65-F5344CB8AC3E}">
        <p14:creationId xmlns:p14="http://schemas.microsoft.com/office/powerpoint/2010/main" val="33638826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bwMode="black">
          <a:xfrm>
            <a:off x="457200" y="1600203"/>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12"/>
          <p:cNvSpPr>
            <a:spLocks noGrp="1"/>
          </p:cNvSpPr>
          <p:nvPr>
            <p:ph type="body" sz="quarter" idx="13"/>
          </p:nvPr>
        </p:nvSpPr>
        <p:spPr bwMode="white">
          <a:xfrm>
            <a:off x="381000" y="0"/>
            <a:ext cx="6858000" cy="838200"/>
          </a:xfrm>
        </p:spPr>
        <p:txBody>
          <a:bodyPr anchor="ctr"/>
          <a:lstStyle>
            <a:lvl1pPr marL="0" indent="0">
              <a:buNone/>
              <a:defRPr sz="1800" b="1" baseline="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sp>
        <p:nvSpPr>
          <p:cNvPr id="5" name="Slide Number Placeholder 5"/>
          <p:cNvSpPr>
            <a:spLocks noGrp="1"/>
          </p:cNvSpPr>
          <p:nvPr>
            <p:ph type="sldNum" sz="quarter" idx="14"/>
          </p:nvPr>
        </p:nvSpPr>
        <p:spPr/>
        <p:txBody>
          <a:bodyPr/>
          <a:lstStyle>
            <a:lvl1pPr>
              <a:defRPr/>
            </a:lvl1pPr>
          </a:lstStyle>
          <a:p>
            <a:pPr>
              <a:defRPr/>
            </a:pPr>
            <a:fld id="{0F8F9BE4-B572-486E-B407-566B1555E473}"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41398473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2"/>
            <a:ext cx="4038600" cy="4525963"/>
          </a:xfrm>
          <a:prstGeom prst="rect">
            <a:avLst/>
          </a:prstGeom>
        </p:spPr>
        <p:txBody>
          <a:bodyPr/>
          <a:lstStyle>
            <a:lvl1pPr>
              <a:defRPr sz="1500"/>
            </a:lvl1pPr>
            <a:lvl2pPr>
              <a:defRPr sz="1350"/>
            </a:lvl2pPr>
            <a:lvl3pPr>
              <a:defRPr sz="1200"/>
            </a:lvl3pPr>
            <a:lvl4pPr>
              <a:defRPr sz="1050"/>
            </a:lvl4pPr>
            <a:lvl5pPr>
              <a:defRPr sz="105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2"/>
            <a:ext cx="4038600" cy="4525963"/>
          </a:xfrm>
          <a:prstGeom prst="rect">
            <a:avLst/>
          </a:prstGeom>
        </p:spPr>
        <p:txBody>
          <a:bodyPr/>
          <a:lstStyle>
            <a:lvl1pPr>
              <a:defRPr sz="1500"/>
            </a:lvl1pPr>
            <a:lvl2pPr>
              <a:defRPr sz="1350"/>
            </a:lvl2pPr>
            <a:lvl3pPr>
              <a:defRPr sz="1200"/>
            </a:lvl3pPr>
            <a:lvl4pPr>
              <a:defRPr sz="1050"/>
            </a:lvl4pPr>
            <a:lvl5pPr>
              <a:defRPr sz="10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p:cNvSpPr>
            <a:spLocks noGrp="1"/>
          </p:cNvSpPr>
          <p:nvPr>
            <p:ph type="body" sz="quarter" idx="13"/>
          </p:nvPr>
        </p:nvSpPr>
        <p:spPr bwMode="black">
          <a:xfrm>
            <a:off x="457200" y="76200"/>
            <a:ext cx="6781800" cy="838200"/>
          </a:xfrm>
        </p:spPr>
        <p:txBody>
          <a:bodyPr anchor="ctr"/>
          <a:lstStyle>
            <a:lvl1pPr marL="0" indent="0">
              <a:buNone/>
              <a:defRPr sz="1800" b="1" baseline="0">
                <a:solidFill>
                  <a:srgbClr val="00B0F0"/>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sp>
        <p:nvSpPr>
          <p:cNvPr id="5" name="Slide Number Placeholder 5"/>
          <p:cNvSpPr>
            <a:spLocks noGrp="1"/>
          </p:cNvSpPr>
          <p:nvPr>
            <p:ph type="sldNum" sz="quarter" idx="14"/>
          </p:nvPr>
        </p:nvSpPr>
        <p:spPr/>
        <p:txBody>
          <a:bodyPr/>
          <a:lstStyle>
            <a:lvl1pPr>
              <a:defRPr/>
            </a:lvl1pPr>
          </a:lstStyle>
          <a:p>
            <a:pPr>
              <a:defRPr/>
            </a:pPr>
            <a:fld id="{72097B52-C834-41B6-99B4-F36E202D5E8C}" type="slidenum">
              <a:rPr lang="en-US"/>
              <a:pPr>
                <a:defRPr/>
              </a:pPr>
              <a:t>‹#›</a:t>
            </a:fld>
            <a:endParaRPr lang="en-US" dirty="0"/>
          </a:p>
        </p:txBody>
      </p:sp>
    </p:spTree>
    <p:extLst>
      <p:ext uri="{BB962C8B-B14F-4D97-AF65-F5344CB8AC3E}">
        <p14:creationId xmlns:p14="http://schemas.microsoft.com/office/powerpoint/2010/main" val="662509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8"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1678955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9"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1313415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43572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075488"/>
            <a:ext cx="4040188" cy="3951288"/>
          </a:xfrm>
        </p:spPr>
        <p:txBody>
          <a:bodyPr/>
          <a:lstStyle>
            <a:lvl1pPr>
              <a:defRPr sz="24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43572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075488"/>
            <a:ext cx="4041775" cy="3951288"/>
          </a:xfrm>
        </p:spPr>
        <p:txBody>
          <a:bodyPr/>
          <a:lstStyle>
            <a:lvl1pPr>
              <a:defRPr sz="24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7"/>
          <p:cNvSpPr>
            <a:spLocks noGrp="1"/>
          </p:cNvSpPr>
          <p:nvPr>
            <p:ph type="ftr" sz="quarter" idx="10"/>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11" name="Slide Number Placeholder 18"/>
          <p:cNvSpPr>
            <a:spLocks noGrp="1"/>
          </p:cNvSpPr>
          <p:nvPr>
            <p:ph type="sldNum" sz="quarter" idx="11"/>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2439434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7"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1930966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3" Type="http://schemas.openxmlformats.org/officeDocument/2006/relationships/slideLayout" Target="../slideLayouts/slideLayout35.xml"/><Relationship Id="rId21" Type="http://schemas.openxmlformats.org/officeDocument/2006/relationships/theme" Target="../theme/theme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20">
          <a:fgClr>
            <a:schemeClr val="accent1"/>
          </a:fgClr>
          <a:bgClr>
            <a:schemeClr val="bg1"/>
          </a:bgClr>
        </a:pattFill>
        <a:effectLst/>
      </p:bgPr>
    </p:bg>
    <p:spTree>
      <p:nvGrpSpPr>
        <p:cNvPr id="1" name=""/>
        <p:cNvGrpSpPr/>
        <p:nvPr/>
      </p:nvGrpSpPr>
      <p:grpSpPr>
        <a:xfrm>
          <a:off x="0" y="0"/>
          <a:ext cx="0" cy="0"/>
          <a:chOff x="0" y="0"/>
          <a:chExt cx="0" cy="0"/>
        </a:xfrm>
      </p:grpSpPr>
      <p:pic>
        <p:nvPicPr>
          <p:cNvPr id="8" name="Picture 7" descr="footer_3-01.png"/>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84931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123950"/>
            <a:ext cx="8229600" cy="46076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
        <p:nvSpPr>
          <p:cNvPr id="19"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3103145032"/>
      </p:ext>
    </p:extLst>
  </p:cSld>
  <p:clrMap bg1="lt1" tx1="dk1" bg2="lt2" tx2="dk2" accent1="accent1" accent2="accent2" accent3="accent3" accent4="accent4" accent5="accent5" accent6="accent6" hlink="hlink" folHlink="folHlink"/>
  <p:sldLayoutIdLst>
    <p:sldLayoutId id="2147483661" r:id="rId1"/>
    <p:sldLayoutId id="2147483682" r:id="rId2"/>
    <p:sldLayoutId id="2147483683" r:id="rId3"/>
    <p:sldLayoutId id="2147483662" r:id="rId4"/>
    <p:sldLayoutId id="2147483684" r:id="rId5"/>
    <p:sldLayoutId id="2147483663" r:id="rId6"/>
    <p:sldLayoutId id="2147483664" r:id="rId7"/>
    <p:sldLayoutId id="2147483665" r:id="rId8"/>
    <p:sldLayoutId id="2147483666" r:id="rId9"/>
    <p:sldLayoutId id="2147483667" r:id="rId10"/>
    <p:sldLayoutId id="2147483685" r:id="rId11"/>
    <p:sldLayoutId id="2147483668" r:id="rId12"/>
    <p:sldLayoutId id="2147483669" r:id="rId13"/>
    <p:sldLayoutId id="2147483670" r:id="rId14"/>
    <p:sldLayoutId id="2147483703" r:id="rId15"/>
    <p:sldLayoutId id="2147483704" r:id="rId16"/>
  </p:sldLayoutIdLst>
  <p:txStyles>
    <p:titleStyle>
      <a:lvl1pPr algn="l" defTabSz="457200" rtl="0" eaLnBrk="1" latinLnBrk="0" hangingPunct="1">
        <a:spcBef>
          <a:spcPct val="0"/>
        </a:spcBef>
        <a:buNone/>
        <a:defRPr sz="2800" b="1" kern="1200">
          <a:solidFill>
            <a:srgbClr val="0C3565"/>
          </a:solidFill>
          <a:latin typeface="+mj-lt"/>
          <a:ea typeface="+mj-ea"/>
          <a:cs typeface="+mj-cs"/>
        </a:defRPr>
      </a:lvl1pPr>
    </p:titleStyle>
    <p:bodyStyle>
      <a:lvl1pPr marL="256032" indent="-256032" algn="l" defTabSz="457200" rtl="0" eaLnBrk="1" latinLnBrk="0" hangingPunct="1">
        <a:spcBef>
          <a:spcPct val="20000"/>
        </a:spcBef>
        <a:buFont typeface="Arial"/>
        <a:buChar char="•"/>
        <a:defRPr sz="2000" kern="1200">
          <a:solidFill>
            <a:srgbClr val="0C3565"/>
          </a:solidFill>
          <a:latin typeface="+mn-lt"/>
          <a:ea typeface="+mn-ea"/>
          <a:cs typeface="+mn-cs"/>
        </a:defRPr>
      </a:lvl1pPr>
      <a:lvl2pPr marL="557784" indent="-285750" algn="l" defTabSz="457200" rtl="0" eaLnBrk="1" latinLnBrk="0" hangingPunct="1">
        <a:spcBef>
          <a:spcPct val="20000"/>
        </a:spcBef>
        <a:buFont typeface="Arial"/>
        <a:buChar char="–"/>
        <a:defRPr sz="2000" kern="1200">
          <a:solidFill>
            <a:srgbClr val="0C3565"/>
          </a:solidFill>
          <a:latin typeface="+mn-lt"/>
          <a:ea typeface="+mn-ea"/>
          <a:cs typeface="+mn-cs"/>
        </a:defRPr>
      </a:lvl2pPr>
      <a:lvl3pPr marL="777240" indent="-228600" algn="l" defTabSz="457200" rtl="0" eaLnBrk="1" latinLnBrk="0" hangingPunct="1">
        <a:spcBef>
          <a:spcPct val="20000"/>
        </a:spcBef>
        <a:buFont typeface="Arial"/>
        <a:buChar char="•"/>
        <a:defRPr sz="2000" kern="1200">
          <a:solidFill>
            <a:srgbClr val="0C3565"/>
          </a:solidFill>
          <a:latin typeface="+mn-lt"/>
          <a:ea typeface="+mn-ea"/>
          <a:cs typeface="+mn-cs"/>
        </a:defRPr>
      </a:lvl3pPr>
      <a:lvl4pPr marL="1051560" indent="-228600" algn="l" defTabSz="457200" rtl="0" eaLnBrk="1" latinLnBrk="0" hangingPunct="1">
        <a:spcBef>
          <a:spcPct val="20000"/>
        </a:spcBef>
        <a:buFont typeface="Arial"/>
        <a:buChar char="–"/>
        <a:defRPr sz="2000" kern="1200">
          <a:solidFill>
            <a:srgbClr val="0C3565"/>
          </a:solidFill>
          <a:latin typeface="+mn-lt"/>
          <a:ea typeface="+mn-ea"/>
          <a:cs typeface="+mn-cs"/>
        </a:defRPr>
      </a:lvl4pPr>
      <a:lvl5pPr marL="1280160" indent="-228600" algn="l" defTabSz="457200" rtl="0" eaLnBrk="1" latinLnBrk="0" hangingPunct="1">
        <a:spcBef>
          <a:spcPct val="20000"/>
        </a:spcBef>
        <a:buFont typeface="Arial"/>
        <a:buChar char="»"/>
        <a:defRPr sz="2000" i="1" kern="1200">
          <a:solidFill>
            <a:srgbClr val="0C3565"/>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pct20">
          <a:fgClr>
            <a:schemeClr val="accent1"/>
          </a:fgClr>
          <a:bgClr>
            <a:schemeClr val="bg1"/>
          </a:bgClr>
        </a:pattFill>
        <a:effectLst/>
      </p:bgPr>
    </p:bg>
    <p:spTree>
      <p:nvGrpSpPr>
        <p:cNvPr id="1" name=""/>
        <p:cNvGrpSpPr/>
        <p:nvPr/>
      </p:nvGrpSpPr>
      <p:grpSpPr>
        <a:xfrm>
          <a:off x="0" y="0"/>
          <a:ext cx="0" cy="0"/>
          <a:chOff x="0" y="0"/>
          <a:chExt cx="0" cy="0"/>
        </a:xfrm>
      </p:grpSpPr>
      <p:pic>
        <p:nvPicPr>
          <p:cNvPr id="8" name="Picture 7" descr="footer_3-01.png"/>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84931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123950"/>
            <a:ext cx="8229600" cy="46076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
        <p:nvSpPr>
          <p:cNvPr id="19"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1172037243"/>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Lst>
  <p:txStyles>
    <p:titleStyle>
      <a:lvl1pPr algn="l" defTabSz="457200" rtl="0" eaLnBrk="1" latinLnBrk="0" hangingPunct="1">
        <a:spcBef>
          <a:spcPct val="0"/>
        </a:spcBef>
        <a:buNone/>
        <a:defRPr sz="2800" b="1" kern="1200">
          <a:solidFill>
            <a:srgbClr val="0C3565"/>
          </a:solidFill>
          <a:latin typeface="+mj-lt"/>
          <a:ea typeface="+mj-ea"/>
          <a:cs typeface="+mj-cs"/>
        </a:defRPr>
      </a:lvl1pPr>
    </p:titleStyle>
    <p:bodyStyle>
      <a:lvl1pPr marL="256032" indent="-256032" algn="l" defTabSz="457200" rtl="0" eaLnBrk="1" latinLnBrk="0" hangingPunct="1">
        <a:spcBef>
          <a:spcPct val="20000"/>
        </a:spcBef>
        <a:buFont typeface="Arial"/>
        <a:buChar char="•"/>
        <a:defRPr sz="2000" kern="1200">
          <a:solidFill>
            <a:srgbClr val="0C3565"/>
          </a:solidFill>
          <a:latin typeface="+mn-lt"/>
          <a:ea typeface="+mn-ea"/>
          <a:cs typeface="+mn-cs"/>
        </a:defRPr>
      </a:lvl1pPr>
      <a:lvl2pPr marL="557784" indent="-285750" algn="l" defTabSz="457200" rtl="0" eaLnBrk="1" latinLnBrk="0" hangingPunct="1">
        <a:spcBef>
          <a:spcPct val="20000"/>
        </a:spcBef>
        <a:buFont typeface="Arial"/>
        <a:buChar char="–"/>
        <a:defRPr sz="2000" kern="1200">
          <a:solidFill>
            <a:srgbClr val="0C3565"/>
          </a:solidFill>
          <a:latin typeface="+mn-lt"/>
          <a:ea typeface="+mn-ea"/>
          <a:cs typeface="+mn-cs"/>
        </a:defRPr>
      </a:lvl2pPr>
      <a:lvl3pPr marL="777240" indent="-228600" algn="l" defTabSz="457200" rtl="0" eaLnBrk="1" latinLnBrk="0" hangingPunct="1">
        <a:spcBef>
          <a:spcPct val="20000"/>
        </a:spcBef>
        <a:buFont typeface="Arial"/>
        <a:buChar char="•"/>
        <a:defRPr sz="2000" kern="1200">
          <a:solidFill>
            <a:srgbClr val="0C3565"/>
          </a:solidFill>
          <a:latin typeface="+mn-lt"/>
          <a:ea typeface="+mn-ea"/>
          <a:cs typeface="+mn-cs"/>
        </a:defRPr>
      </a:lvl3pPr>
      <a:lvl4pPr marL="1051560" indent="-228600" algn="l" defTabSz="457200" rtl="0" eaLnBrk="1" latinLnBrk="0" hangingPunct="1">
        <a:spcBef>
          <a:spcPct val="20000"/>
        </a:spcBef>
        <a:buFont typeface="Arial"/>
        <a:buChar char="–"/>
        <a:defRPr sz="2000" kern="1200">
          <a:solidFill>
            <a:srgbClr val="0C3565"/>
          </a:solidFill>
          <a:latin typeface="+mn-lt"/>
          <a:ea typeface="+mn-ea"/>
          <a:cs typeface="+mn-cs"/>
        </a:defRPr>
      </a:lvl4pPr>
      <a:lvl5pPr marL="1280160" indent="-228600" algn="l" defTabSz="457200" rtl="0" eaLnBrk="1" latinLnBrk="0" hangingPunct="1">
        <a:spcBef>
          <a:spcPct val="20000"/>
        </a:spcBef>
        <a:buFont typeface="Arial"/>
        <a:buChar char="»"/>
        <a:defRPr sz="2000" i="1" kern="1200">
          <a:solidFill>
            <a:srgbClr val="0C3565"/>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pattFill prst="pct20">
          <a:fgClr>
            <a:schemeClr val="accent1"/>
          </a:fgClr>
          <a:bgClr>
            <a:schemeClr val="bg1"/>
          </a:bgClr>
        </a:pattFill>
        <a:effectLst/>
      </p:bgPr>
    </p:bg>
    <p:spTree>
      <p:nvGrpSpPr>
        <p:cNvPr id="1" name=""/>
        <p:cNvGrpSpPr/>
        <p:nvPr/>
      </p:nvGrpSpPr>
      <p:grpSpPr>
        <a:xfrm>
          <a:off x="0" y="0"/>
          <a:ext cx="0" cy="0"/>
          <a:chOff x="0" y="0"/>
          <a:chExt cx="0" cy="0"/>
        </a:xfrm>
      </p:grpSpPr>
      <p:pic>
        <p:nvPicPr>
          <p:cNvPr id="8" name="Picture 7" descr="footer_3-01.png"/>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84931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123950"/>
            <a:ext cx="8229600" cy="46076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
        <p:nvSpPr>
          <p:cNvPr id="19"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a:t>
            </a:fld>
            <a:endParaRPr lang="en-US"/>
          </a:p>
        </p:txBody>
      </p:sp>
    </p:spTree>
    <p:extLst>
      <p:ext uri="{BB962C8B-B14F-4D97-AF65-F5344CB8AC3E}">
        <p14:creationId xmlns:p14="http://schemas.microsoft.com/office/powerpoint/2010/main" val="338312825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7" r:id="rId19"/>
    <p:sldLayoutId id="2147483728" r:id="rId20"/>
  </p:sldLayoutIdLst>
  <p:txStyles>
    <p:titleStyle>
      <a:lvl1pPr algn="l" defTabSz="457200" rtl="0" eaLnBrk="1" latinLnBrk="0" hangingPunct="1">
        <a:spcBef>
          <a:spcPct val="0"/>
        </a:spcBef>
        <a:buNone/>
        <a:defRPr sz="2800" b="1" kern="1200">
          <a:solidFill>
            <a:srgbClr val="0C3565"/>
          </a:solidFill>
          <a:latin typeface="+mj-lt"/>
          <a:ea typeface="+mj-ea"/>
          <a:cs typeface="+mj-cs"/>
        </a:defRPr>
      </a:lvl1pPr>
    </p:titleStyle>
    <p:bodyStyle>
      <a:lvl1pPr marL="256032" indent="-256032" algn="l" defTabSz="457200" rtl="0" eaLnBrk="1" latinLnBrk="0" hangingPunct="1">
        <a:spcBef>
          <a:spcPct val="20000"/>
        </a:spcBef>
        <a:buFont typeface="Arial"/>
        <a:buChar char="•"/>
        <a:defRPr sz="2000" kern="1200">
          <a:solidFill>
            <a:srgbClr val="0C3565"/>
          </a:solidFill>
          <a:latin typeface="+mn-lt"/>
          <a:ea typeface="+mn-ea"/>
          <a:cs typeface="+mn-cs"/>
        </a:defRPr>
      </a:lvl1pPr>
      <a:lvl2pPr marL="557784" indent="-285750" algn="l" defTabSz="457200" rtl="0" eaLnBrk="1" latinLnBrk="0" hangingPunct="1">
        <a:spcBef>
          <a:spcPct val="20000"/>
        </a:spcBef>
        <a:buFont typeface="Arial"/>
        <a:buChar char="–"/>
        <a:defRPr sz="2000" kern="1200">
          <a:solidFill>
            <a:srgbClr val="0C3565"/>
          </a:solidFill>
          <a:latin typeface="+mn-lt"/>
          <a:ea typeface="+mn-ea"/>
          <a:cs typeface="+mn-cs"/>
        </a:defRPr>
      </a:lvl2pPr>
      <a:lvl3pPr marL="777240" indent="-228600" algn="l" defTabSz="457200" rtl="0" eaLnBrk="1" latinLnBrk="0" hangingPunct="1">
        <a:spcBef>
          <a:spcPct val="20000"/>
        </a:spcBef>
        <a:buFont typeface="Arial"/>
        <a:buChar char="•"/>
        <a:defRPr sz="2000" kern="1200">
          <a:solidFill>
            <a:srgbClr val="0C3565"/>
          </a:solidFill>
          <a:latin typeface="+mn-lt"/>
          <a:ea typeface="+mn-ea"/>
          <a:cs typeface="+mn-cs"/>
        </a:defRPr>
      </a:lvl3pPr>
      <a:lvl4pPr marL="1051560" indent="-228600" algn="l" defTabSz="457200" rtl="0" eaLnBrk="1" latinLnBrk="0" hangingPunct="1">
        <a:spcBef>
          <a:spcPct val="20000"/>
        </a:spcBef>
        <a:buFont typeface="Arial"/>
        <a:buChar char="–"/>
        <a:defRPr sz="2000" kern="1200">
          <a:solidFill>
            <a:srgbClr val="0C3565"/>
          </a:solidFill>
          <a:latin typeface="+mn-lt"/>
          <a:ea typeface="+mn-ea"/>
          <a:cs typeface="+mn-cs"/>
        </a:defRPr>
      </a:lvl4pPr>
      <a:lvl5pPr marL="1280160" indent="-228600" algn="l" defTabSz="457200" rtl="0" eaLnBrk="1" latinLnBrk="0" hangingPunct="1">
        <a:spcBef>
          <a:spcPct val="20000"/>
        </a:spcBef>
        <a:buFont typeface="Arial"/>
        <a:buChar char="»"/>
        <a:defRPr sz="2000" i="1" kern="1200">
          <a:solidFill>
            <a:srgbClr val="0C3565"/>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s://www.ncbi.nlm.nih.gov/pmc/articles/PMC4874552/pdf/ceor-8-197.pdf"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s://www.nsinursingsolutions.com/Documents/Library/NSI_National_Health_Care_Retention_Report.pdf"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0.xml"/><Relationship Id="rId1" Type="http://schemas.openxmlformats.org/officeDocument/2006/relationships/video" Target="https://www.youtube.com/embed/Qf-6T5JcPG8?feature=oembed" TargetMode="Externa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0.xml"/><Relationship Id="rId4" Type="http://schemas.openxmlformats.org/officeDocument/2006/relationships/hyperlink" Target="https://youtu.be/XsKgSAL0TpI"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0.xml"/><Relationship Id="rId4" Type="http://schemas.openxmlformats.org/officeDocument/2006/relationships/hyperlink" Target="https://www.nursingworld.org/organizational-programs/pathway/apply/form-acute-care-self-assessment-of-organization-culture/"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9.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0.xml"/><Relationship Id="rId5" Type="http://schemas.openxmlformats.org/officeDocument/2006/relationships/hyperlink" Target="https://www.nursingworld.org/nurses-books/ana-books/ebook-2020-pathway-to-excellence--journey-poster/" TargetMode="External"/><Relationship Id="rId4" Type="http://schemas.openxmlformats.org/officeDocument/2006/relationships/hyperlink" Target="https://www.nursingworld.org/nurses-books/ana-books/ebook-2020-pathway-to-excellence--designated-post/"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32.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30.xml"/><Relationship Id="rId4" Type="http://schemas.openxmlformats.org/officeDocument/2006/relationships/hyperlink" Target="https://www.nursingworld.org/organizational-programs/pathway/overview/pre-intent-program/"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www.nursingworld.org/organizational-programs/pathway/library-of-pathway-associated-concepts/" TargetMode="External"/><Relationship Id="rId3" Type="http://schemas.openxmlformats.org/officeDocument/2006/relationships/hyperlink" Target="https://www.nursingworld.org/organizational-programs/pathway/" TargetMode="External"/><Relationship Id="rId7" Type="http://schemas.openxmlformats.org/officeDocument/2006/relationships/hyperlink" Target="https://www.nursingworld.org/continuing-education/ce-subcategories/pathway/" TargetMode="External"/><Relationship Id="rId2" Type="http://schemas.openxmlformats.org/officeDocument/2006/relationships/notesSlide" Target="../notesSlides/notesSlide25.xml"/><Relationship Id="rId1" Type="http://schemas.openxmlformats.org/officeDocument/2006/relationships/slideLayout" Target="../slideLayouts/slideLayout20.xml"/><Relationship Id="rId6" Type="http://schemas.openxmlformats.org/officeDocument/2006/relationships/hyperlink" Target="https://www.nursingworld.org/organizational-programs/pathway/overview/testimonials-and-case-studies/" TargetMode="External"/><Relationship Id="rId5" Type="http://schemas.openxmlformats.org/officeDocument/2006/relationships/hyperlink" Target="https://www.nursingworld.org/organizational-programs/pathway/overview/pathway-to-excellence-in-long-term-care/" TargetMode="External"/><Relationship Id="rId4" Type="http://schemas.openxmlformats.org/officeDocument/2006/relationships/hyperlink" Target="https://youtu.be/aX8vH9F-3Sg?list=PLCGdz-zkJ3hpwG9461zb4UAXPX2IZnv9f"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nursingworld.org/organizational-programs/pathway/apply/fees/fee-calculator-form/"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1"/>
          <p:cNvSpPr txBox="1">
            <a:spLocks/>
          </p:cNvSpPr>
          <p:nvPr/>
        </p:nvSpPr>
        <p:spPr>
          <a:xfrm>
            <a:off x="472632" y="980673"/>
            <a:ext cx="7680768" cy="2087559"/>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1" kern="1200">
                <a:solidFill>
                  <a:srgbClr val="0C3565"/>
                </a:solidFill>
                <a:latin typeface="+mj-lt"/>
                <a:ea typeface="+mj-ea"/>
                <a:cs typeface="+mj-cs"/>
              </a:defRPr>
            </a:lvl1pPr>
          </a:lstStyle>
          <a:p>
            <a:pPr>
              <a:lnSpc>
                <a:spcPts val="3820"/>
              </a:lnSpc>
              <a:spcBef>
                <a:spcPts val="1200"/>
              </a:spcBef>
            </a:pPr>
            <a:r>
              <a:rPr lang="en-US" sz="3600" dirty="0">
                <a:solidFill>
                  <a:schemeClr val="bg1"/>
                </a:solidFill>
              </a:rPr>
              <a:t>Pathway to Excellence</a:t>
            </a:r>
            <a:r>
              <a:rPr lang="en-US" sz="3600" baseline="30000" dirty="0">
                <a:solidFill>
                  <a:schemeClr val="bg1"/>
                </a:solidFill>
              </a:rPr>
              <a:t>® </a:t>
            </a:r>
            <a:r>
              <a:rPr lang="en-US" sz="3600" dirty="0">
                <a:solidFill>
                  <a:schemeClr val="bg1"/>
                </a:solidFill>
              </a:rPr>
              <a:t>(Pathway): Creating </a:t>
            </a:r>
            <a:br>
              <a:rPr lang="en-US" sz="3600" dirty="0">
                <a:solidFill>
                  <a:schemeClr val="bg1"/>
                </a:solidFill>
              </a:rPr>
            </a:br>
            <a:r>
              <a:rPr lang="en-US" sz="3600" dirty="0">
                <a:solidFill>
                  <a:schemeClr val="bg1"/>
                </a:solidFill>
              </a:rPr>
              <a:t>and Sustaining a Culture </a:t>
            </a:r>
            <a:br>
              <a:rPr lang="en-US" sz="3600" dirty="0">
                <a:solidFill>
                  <a:schemeClr val="bg1"/>
                </a:solidFill>
              </a:rPr>
            </a:br>
            <a:r>
              <a:rPr lang="en-US" sz="3600" dirty="0">
                <a:solidFill>
                  <a:schemeClr val="bg1"/>
                </a:solidFill>
              </a:rPr>
              <a:t>of Excellence </a:t>
            </a:r>
          </a:p>
        </p:txBody>
      </p:sp>
    </p:spTree>
    <p:extLst>
      <p:ext uri="{BB962C8B-B14F-4D97-AF65-F5344CB8AC3E}">
        <p14:creationId xmlns:p14="http://schemas.microsoft.com/office/powerpoint/2010/main" val="10994264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1B7CD2CE-8650-43EB-AC59-EA2F46988579}"/>
              </a:ext>
            </a:extLst>
          </p:cNvPr>
          <p:cNvGraphicFramePr>
            <a:graphicFrameLocks noGrp="1"/>
          </p:cNvGraphicFramePr>
          <p:nvPr>
            <p:ph idx="1"/>
            <p:extLst>
              <p:ext uri="{D42A27DB-BD31-4B8C-83A1-F6EECF244321}">
                <p14:modId xmlns:p14="http://schemas.microsoft.com/office/powerpoint/2010/main" val="3480843320"/>
              </p:ext>
            </p:extLst>
          </p:nvPr>
        </p:nvGraphicFramePr>
        <p:xfrm>
          <a:off x="304800" y="207730"/>
          <a:ext cx="8534400" cy="5720080"/>
        </p:xfrm>
        <a:graphic>
          <a:graphicData uri="http://schemas.openxmlformats.org/drawingml/2006/table">
            <a:tbl>
              <a:tblPr firstRow="1" bandRow="1">
                <a:tableStyleId>{5C22544A-7EE6-4342-B048-85BDC9FD1C3A}</a:tableStyleId>
              </a:tblPr>
              <a:tblGrid>
                <a:gridCol w="1474991">
                  <a:extLst>
                    <a:ext uri="{9D8B030D-6E8A-4147-A177-3AD203B41FA5}">
                      <a16:colId xmlns:a16="http://schemas.microsoft.com/office/drawing/2014/main" val="2792267863"/>
                    </a:ext>
                  </a:extLst>
                </a:gridCol>
                <a:gridCol w="1877809">
                  <a:extLst>
                    <a:ext uri="{9D8B030D-6E8A-4147-A177-3AD203B41FA5}">
                      <a16:colId xmlns:a16="http://schemas.microsoft.com/office/drawing/2014/main" val="8387788"/>
                    </a:ext>
                  </a:extLst>
                </a:gridCol>
                <a:gridCol w="2514600">
                  <a:extLst>
                    <a:ext uri="{9D8B030D-6E8A-4147-A177-3AD203B41FA5}">
                      <a16:colId xmlns:a16="http://schemas.microsoft.com/office/drawing/2014/main" val="2559691801"/>
                    </a:ext>
                  </a:extLst>
                </a:gridCol>
                <a:gridCol w="2667000">
                  <a:extLst>
                    <a:ext uri="{9D8B030D-6E8A-4147-A177-3AD203B41FA5}">
                      <a16:colId xmlns:a16="http://schemas.microsoft.com/office/drawing/2014/main" val="3537089820"/>
                    </a:ext>
                  </a:extLst>
                </a:gridCol>
              </a:tblGrid>
              <a:tr h="0">
                <a:tc gridSpan="4">
                  <a:txBody>
                    <a:bodyPr/>
                    <a:lstStyle/>
                    <a:p>
                      <a:pPr algn="ctr"/>
                      <a:r>
                        <a:rPr lang="en-US" dirty="0"/>
                        <a:t>RETURNS ON INVESTMENT INCLUDE</a:t>
                      </a:r>
                    </a:p>
                  </a:txBody>
                  <a:tcPr/>
                </a:tc>
                <a:tc hMerge="1">
                  <a:txBody>
                    <a:bodyPr/>
                    <a:lstStyle/>
                    <a:p>
                      <a:endParaRPr lang="en-US"/>
                    </a:p>
                  </a:txBody>
                  <a:tcPr/>
                </a:tc>
                <a:tc hMerge="1">
                  <a:txBody>
                    <a:bodyPr/>
                    <a:lstStyle/>
                    <a:p>
                      <a:endParaRPr lang="en-US" dirty="0"/>
                    </a:p>
                  </a:txBody>
                  <a:tcPr/>
                </a:tc>
                <a:tc hMerge="1">
                  <a:txBody>
                    <a:bodyPr/>
                    <a:lstStyle/>
                    <a:p>
                      <a:pPr algn="ctr"/>
                      <a:endParaRPr lang="en-US" dirty="0"/>
                    </a:p>
                  </a:txBody>
                  <a:tcPr/>
                </a:tc>
                <a:extLst>
                  <a:ext uri="{0D108BD9-81ED-4DB2-BD59-A6C34878D82A}">
                    <a16:rowId xmlns:a16="http://schemas.microsoft.com/office/drawing/2014/main" val="3575770409"/>
                  </a:ext>
                </a:extLst>
              </a:tr>
              <a:tr h="172720">
                <a:tc row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1F497D"/>
                          </a:solidFill>
                          <a:effectLst/>
                          <a:uLnTx/>
                          <a:uFillTx/>
                          <a:latin typeface="+mn-lt"/>
                          <a:ea typeface="+mn-ea"/>
                          <a:cs typeface="+mn-cs"/>
                        </a:rPr>
                        <a:t>Nurse</a:t>
                      </a: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500" dirty="0"/>
                    </a:p>
                  </a:txBody>
                  <a:tcPr>
                    <a:solidFill>
                      <a:schemeClr val="tx2">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dirty="0">
                          <a:ln>
                            <a:noFill/>
                          </a:ln>
                          <a:solidFill>
                            <a:srgbClr val="1F497D"/>
                          </a:solidFill>
                          <a:effectLst/>
                          <a:uLnTx/>
                          <a:uFillTx/>
                          <a:latin typeface="+mn-lt"/>
                          <a:ea typeface="+mn-ea"/>
                          <a:cs typeface="+mn-cs"/>
                        </a:rPr>
                        <a:t>burnout, job dissatisfaction, and intent to leave</a:t>
                      </a:r>
                    </a:p>
                    <a:p>
                      <a:endParaRPr lang="en-US" sz="1300" dirty="0"/>
                    </a:p>
                  </a:txBody>
                  <a:tcPr>
                    <a:solidFill>
                      <a:schemeClr val="tx2">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1F497D"/>
                          </a:solidFill>
                          <a:effectLst/>
                          <a:uLnTx/>
                          <a:uFillTx/>
                          <a:latin typeface="+mn-lt"/>
                          <a:ea typeface="+mn-ea"/>
                          <a:cs typeface="+mn-cs"/>
                        </a:rPr>
                        <a:t>Is lower with:</a:t>
                      </a:r>
                    </a:p>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en-US" sz="1200" b="0" i="1" u="none" strike="noStrike" kern="1200" cap="none" spc="0" normalizeH="0" baseline="0" noProof="0" dirty="0">
                          <a:ln>
                            <a:noFill/>
                          </a:ln>
                          <a:solidFill>
                            <a:srgbClr val="1F497D"/>
                          </a:solidFill>
                          <a:effectLst/>
                          <a:uLnTx/>
                          <a:uFillTx/>
                          <a:latin typeface="+mn-lt"/>
                          <a:ea typeface="+mn-ea"/>
                          <a:cs typeface="+mn-cs"/>
                        </a:rPr>
                        <a:t>Better work environments</a:t>
                      </a:r>
                      <a:r>
                        <a:rPr kumimoji="0" lang="en-US" sz="1200" b="0" i="1" u="none" strike="noStrike" kern="1200" cap="none" spc="0" normalizeH="0" baseline="30000" noProof="0" dirty="0">
                          <a:ln>
                            <a:noFill/>
                          </a:ln>
                          <a:solidFill>
                            <a:srgbClr val="1F497D"/>
                          </a:solidFill>
                          <a:effectLst/>
                          <a:uLnTx/>
                          <a:uFillTx/>
                          <a:latin typeface="+mn-lt"/>
                          <a:ea typeface="+mn-ea"/>
                          <a:cs typeface="+mn-cs"/>
                        </a:rPr>
                        <a:t>1,2</a:t>
                      </a:r>
                      <a:r>
                        <a:rPr kumimoji="0" lang="en-US" sz="1200" b="0" i="1" u="none" strike="noStrike" kern="1200" cap="none" spc="0" normalizeH="0" baseline="0" noProof="0" dirty="0">
                          <a:ln>
                            <a:noFill/>
                          </a:ln>
                          <a:solidFill>
                            <a:srgbClr val="1F497D"/>
                          </a:solidFill>
                          <a:effectLst/>
                          <a:uLnTx/>
                          <a:uFillTx/>
                          <a:latin typeface="+mn-lt"/>
                          <a:ea typeface="+mn-ea"/>
                          <a:cs typeface="+mn-cs"/>
                        </a:rPr>
                        <a:t> Higher engagement in shared governance</a:t>
                      </a:r>
                      <a:r>
                        <a:rPr kumimoji="0" lang="en-US" sz="1200" b="0" i="1" u="none" strike="noStrike" kern="1200" cap="none" spc="0" normalizeH="0" baseline="30000" noProof="0" dirty="0">
                          <a:ln>
                            <a:noFill/>
                          </a:ln>
                          <a:solidFill>
                            <a:srgbClr val="1F497D"/>
                          </a:solidFill>
                          <a:effectLst/>
                          <a:uLnTx/>
                          <a:uFillTx/>
                          <a:latin typeface="+mn-lt"/>
                          <a:ea typeface="+mn-ea"/>
                          <a:cs typeface="+mn-cs"/>
                        </a:rPr>
                        <a:t>5</a:t>
                      </a:r>
                      <a:r>
                        <a:rPr kumimoji="0" lang="en-US" sz="1200" b="0" i="1" u="none" strike="noStrike" kern="1200" cap="none" spc="0" normalizeH="0" baseline="0" noProof="0" dirty="0">
                          <a:ln>
                            <a:noFill/>
                          </a:ln>
                          <a:solidFill>
                            <a:srgbClr val="1F497D"/>
                          </a:solidFill>
                          <a:effectLst/>
                          <a:uLnTx/>
                          <a:uFillTx/>
                          <a:latin typeface="+mn-lt"/>
                          <a:ea typeface="+mn-ea"/>
                          <a:cs typeface="+mn-cs"/>
                        </a:rPr>
                        <a:t> </a:t>
                      </a:r>
                    </a:p>
                  </a:txBody>
                  <a:tcPr>
                    <a:solidFill>
                      <a:schemeClr val="tx2">
                        <a:lumMod val="40000"/>
                        <a:lumOff val="60000"/>
                      </a:schemeClr>
                    </a:solidFill>
                  </a:tcPr>
                </a:tc>
                <a:tc>
                  <a:txBody>
                    <a:bodyPr/>
                    <a:lstStyle/>
                    <a:p>
                      <a:pPr marL="0" marR="0" lvl="0" indent="0" algn="ctr" defTabSz="457200" rtl="0" eaLnBrk="1" fontAlgn="auto" latinLnBrk="0" hangingPunct="1">
                        <a:lnSpc>
                          <a:spcPct val="100000"/>
                        </a:lnSpc>
                        <a:spcBef>
                          <a:spcPts val="1200"/>
                        </a:spcBef>
                        <a:spcAft>
                          <a:spcPts val="0"/>
                        </a:spcAft>
                        <a:buClrTx/>
                        <a:buSzTx/>
                        <a:buFontTx/>
                        <a:buNone/>
                        <a:tabLst/>
                        <a:defRPr/>
                      </a:pPr>
                      <a:r>
                        <a:rPr kumimoji="0" lang="en-US" sz="1300" b="0" i="1" u="none" strike="noStrike" kern="1200" cap="none" spc="0" normalizeH="0" baseline="0" noProof="0" dirty="0">
                          <a:ln>
                            <a:noFill/>
                          </a:ln>
                          <a:solidFill>
                            <a:srgbClr val="1F497D"/>
                          </a:solidFill>
                          <a:effectLst/>
                          <a:uLnTx/>
                          <a:uFillTx/>
                          <a:latin typeface="+mn-lt"/>
                          <a:ea typeface="+mn-ea"/>
                          <a:cs typeface="+mn-cs"/>
                        </a:rPr>
                        <a:t>Every percent reduction in </a:t>
                      </a:r>
                      <a:br>
                        <a:rPr kumimoji="0" lang="en-US" sz="1300" b="0" i="1" u="none" strike="noStrike" kern="1200" cap="none" spc="0" normalizeH="0" baseline="0" noProof="0" dirty="0">
                          <a:ln>
                            <a:noFill/>
                          </a:ln>
                          <a:solidFill>
                            <a:srgbClr val="1F497D"/>
                          </a:solidFill>
                          <a:effectLst/>
                          <a:uLnTx/>
                          <a:uFillTx/>
                          <a:latin typeface="+mn-lt"/>
                          <a:ea typeface="+mn-ea"/>
                          <a:cs typeface="+mn-cs"/>
                        </a:rPr>
                      </a:br>
                      <a:r>
                        <a:rPr kumimoji="0" lang="en-US" sz="1300" b="0" i="1" u="none" strike="noStrike" kern="1200" cap="none" spc="0" normalizeH="0" baseline="0" noProof="0" dirty="0">
                          <a:ln>
                            <a:noFill/>
                          </a:ln>
                          <a:solidFill>
                            <a:srgbClr val="1F497D"/>
                          </a:solidFill>
                          <a:effectLst/>
                          <a:uLnTx/>
                          <a:uFillTx/>
                          <a:latin typeface="+mn-lt"/>
                          <a:ea typeface="+mn-ea"/>
                          <a:cs typeface="+mn-cs"/>
                        </a:rPr>
                        <a:t>RN turnover saves the average hospital $306,400.</a:t>
                      </a:r>
                    </a:p>
                  </a:txBody>
                  <a:tcPr>
                    <a:solidFill>
                      <a:schemeClr val="tx2">
                        <a:lumMod val="40000"/>
                        <a:lumOff val="60000"/>
                      </a:schemeClr>
                    </a:solidFill>
                  </a:tcPr>
                </a:tc>
                <a:extLst>
                  <a:ext uri="{0D108BD9-81ED-4DB2-BD59-A6C34878D82A}">
                    <a16:rowId xmlns:a16="http://schemas.microsoft.com/office/drawing/2014/main" val="2083800918"/>
                  </a:ext>
                </a:extLst>
              </a:tr>
              <a:tr h="0">
                <a:tc v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dirty="0">
                          <a:ln>
                            <a:noFill/>
                          </a:ln>
                          <a:solidFill>
                            <a:srgbClr val="1F497D"/>
                          </a:solidFill>
                          <a:effectLst/>
                          <a:uLnTx/>
                          <a:uFillTx/>
                          <a:latin typeface="+mn-lt"/>
                          <a:ea typeface="+mn-ea"/>
                          <a:cs typeface="+mn-cs"/>
                        </a:rPr>
                        <a:t>nurse report of poor quality of care and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dirty="0">
                          <a:ln>
                            <a:noFill/>
                          </a:ln>
                          <a:solidFill>
                            <a:srgbClr val="1F497D"/>
                          </a:solidFill>
                          <a:effectLst/>
                          <a:uLnTx/>
                          <a:uFillTx/>
                          <a:latin typeface="+mn-lt"/>
                          <a:ea typeface="+mn-ea"/>
                          <a:cs typeface="+mn-cs"/>
                        </a:rPr>
                        <a:t>patient safety</a:t>
                      </a:r>
                    </a:p>
                  </a:txBody>
                  <a:tcPr>
                    <a:solidFill>
                      <a:schemeClr val="tx2">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1F497D"/>
                          </a:solidFill>
                          <a:effectLst/>
                          <a:uLnTx/>
                          <a:uFillTx/>
                          <a:latin typeface="+mn-lt"/>
                          <a:ea typeface="+mn-ea"/>
                          <a:cs typeface="+mn-cs"/>
                        </a:rPr>
                        <a:t>Is lower with:</a:t>
                      </a:r>
                    </a:p>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en-US" sz="1200" b="0" i="1" u="none" strike="noStrike" kern="1200" cap="none" spc="0" normalizeH="0" baseline="0" noProof="0" dirty="0">
                          <a:ln>
                            <a:noFill/>
                          </a:ln>
                          <a:solidFill>
                            <a:srgbClr val="1F497D"/>
                          </a:solidFill>
                          <a:effectLst/>
                          <a:uLnTx/>
                          <a:uFillTx/>
                          <a:latin typeface="+mn-lt"/>
                          <a:ea typeface="+mn-ea"/>
                          <a:cs typeface="+mn-cs"/>
                        </a:rPr>
                        <a:t>Higher engagement in shared governance</a:t>
                      </a:r>
                      <a:r>
                        <a:rPr kumimoji="0" lang="en-US" sz="1200" b="0" i="1" u="none" strike="noStrike" kern="1200" cap="none" spc="0" normalizeH="0" baseline="30000" noProof="0" dirty="0">
                          <a:ln>
                            <a:noFill/>
                          </a:ln>
                          <a:solidFill>
                            <a:srgbClr val="1F497D"/>
                          </a:solidFill>
                          <a:effectLst/>
                          <a:uLnTx/>
                          <a:uFillTx/>
                          <a:latin typeface="+mn-lt"/>
                          <a:ea typeface="+mn-ea"/>
                          <a:cs typeface="+mn-cs"/>
                        </a:rPr>
                        <a:t>5</a:t>
                      </a:r>
                      <a:r>
                        <a:rPr kumimoji="0" lang="en-US" sz="1200" b="0" i="1" u="none" strike="noStrike" kern="1200" cap="none" spc="0" normalizeH="0" baseline="0" noProof="0" dirty="0">
                          <a:ln>
                            <a:noFill/>
                          </a:ln>
                          <a:solidFill>
                            <a:srgbClr val="1F497D"/>
                          </a:solidFill>
                          <a:effectLst/>
                          <a:uLnTx/>
                          <a:uFillTx/>
                          <a:latin typeface="+mn-lt"/>
                          <a:ea typeface="+mn-ea"/>
                          <a:cs typeface="+mn-cs"/>
                        </a:rPr>
                        <a:t> </a:t>
                      </a:r>
                    </a:p>
                  </a:txBody>
                  <a:tcPr>
                    <a:solidFill>
                      <a:schemeClr val="tx2">
                        <a:lumMod val="40000"/>
                        <a:lumOff val="60000"/>
                      </a:schemeClr>
                    </a:solidFill>
                  </a:tcPr>
                </a:tc>
                <a:tc>
                  <a:txBody>
                    <a:bodyPr/>
                    <a:lstStyle/>
                    <a:p>
                      <a:pPr marL="0" marR="0" lvl="0" indent="0" algn="ctr" defTabSz="457200" rtl="0" eaLnBrk="1" fontAlgn="auto" latinLnBrk="0" hangingPunct="1">
                        <a:lnSpc>
                          <a:spcPct val="100000"/>
                        </a:lnSpc>
                        <a:spcBef>
                          <a:spcPts val="1200"/>
                        </a:spcBef>
                        <a:spcAft>
                          <a:spcPts val="0"/>
                        </a:spcAft>
                        <a:buClrTx/>
                        <a:buSzTx/>
                        <a:buFontTx/>
                        <a:buNone/>
                        <a:tabLst/>
                        <a:defRPr/>
                      </a:pPr>
                      <a:endParaRPr kumimoji="0" lang="en-US" sz="1300" b="0" i="1" u="none" strike="noStrike" kern="1200" cap="none" spc="0" normalizeH="0" baseline="0" noProof="0" dirty="0">
                        <a:ln>
                          <a:noFill/>
                        </a:ln>
                        <a:solidFill>
                          <a:srgbClr val="1F497D"/>
                        </a:solidFill>
                        <a:effectLst/>
                        <a:uLnTx/>
                        <a:uFillTx/>
                        <a:latin typeface="+mn-lt"/>
                        <a:ea typeface="+mn-ea"/>
                        <a:cs typeface="+mn-cs"/>
                      </a:endParaRPr>
                    </a:p>
                  </a:txBody>
                  <a:tcPr>
                    <a:solidFill>
                      <a:schemeClr val="tx2">
                        <a:lumMod val="40000"/>
                        <a:lumOff val="60000"/>
                      </a:schemeClr>
                    </a:solidFill>
                  </a:tcPr>
                </a:tc>
                <a:extLst>
                  <a:ext uri="{0D108BD9-81ED-4DB2-BD59-A6C34878D82A}">
                    <a16:rowId xmlns:a16="http://schemas.microsoft.com/office/drawing/2014/main" val="3234811166"/>
                  </a:ext>
                </a:extLst>
              </a:tr>
              <a:tr h="370840">
                <a:tc rowSpan="3">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1F497D"/>
                          </a:solidFill>
                          <a:effectLst/>
                          <a:uLnTx/>
                          <a:uFillTx/>
                          <a:latin typeface="+mn-lt"/>
                          <a:ea typeface="+mn-ea"/>
                          <a:cs typeface="+mn-cs"/>
                        </a:rPr>
                        <a:t>Patient</a:t>
                      </a:r>
                      <a:endParaRPr lang="en-US" sz="1500" dirty="0"/>
                    </a:p>
                  </a:txBody>
                  <a:tcPr>
                    <a:solidFill>
                      <a:schemeClr val="tx2">
                        <a:lumMod val="20000"/>
                        <a:lumOff val="80000"/>
                      </a:schemeClr>
                    </a:solidFill>
                  </a:tcPr>
                </a:tc>
                <a:tc>
                  <a:txBody>
                    <a:bodyPr/>
                    <a:lstStyle/>
                    <a:p>
                      <a:pPr algn="ctr"/>
                      <a:r>
                        <a:rPr kumimoji="0" lang="en-US" sz="1300" b="1" i="0" u="none" strike="noStrike" kern="1200" cap="none" spc="0" normalizeH="0" baseline="0" dirty="0">
                          <a:ln>
                            <a:noFill/>
                          </a:ln>
                          <a:solidFill>
                            <a:srgbClr val="1F497D"/>
                          </a:solidFill>
                          <a:effectLst/>
                          <a:uLnTx/>
                          <a:uFillTx/>
                          <a:latin typeface="+mn-lt"/>
                          <a:ea typeface="+mn-ea"/>
                          <a:cs typeface="+mn-cs"/>
                        </a:rPr>
                        <a:t>hospital experience</a:t>
                      </a:r>
                    </a:p>
                    <a:p>
                      <a:endParaRPr lang="en-US" sz="1300" dirty="0"/>
                    </a:p>
                  </a:txBody>
                  <a:tcPr>
                    <a:solidFill>
                      <a:schemeClr val="tx2">
                        <a:lumMod val="20000"/>
                        <a:lumOff val="8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1F497D"/>
                          </a:solidFill>
                          <a:effectLst/>
                          <a:uLnTx/>
                          <a:uFillTx/>
                          <a:latin typeface="+mn-lt"/>
                          <a:ea typeface="+mn-ea"/>
                          <a:cs typeface="+mn-cs"/>
                        </a:rPr>
                        <a:t>is better with:</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1F497D"/>
                          </a:solidFill>
                          <a:effectLst/>
                          <a:uLnTx/>
                          <a:uFillTx/>
                          <a:latin typeface="+mn-lt"/>
                          <a:ea typeface="+mn-ea"/>
                          <a:cs typeface="+mn-cs"/>
                        </a:rPr>
                        <a:t>Lower nurse burnout and job dissatisfaction</a:t>
                      </a:r>
                      <a:r>
                        <a:rPr kumimoji="0" lang="en-US" sz="1200" b="0" i="1" u="none" strike="noStrike" kern="1200" cap="none" spc="0" normalizeH="0" baseline="30000" noProof="0" dirty="0">
                          <a:ln>
                            <a:noFill/>
                          </a:ln>
                          <a:solidFill>
                            <a:srgbClr val="1F497D"/>
                          </a:solidFill>
                          <a:effectLst/>
                          <a:uLnTx/>
                          <a:uFillTx/>
                          <a:latin typeface="+mn-lt"/>
                          <a:ea typeface="+mn-ea"/>
                          <a:cs typeface="+mn-cs"/>
                        </a:rPr>
                        <a:t>1,2</a:t>
                      </a:r>
                      <a:r>
                        <a:rPr kumimoji="0" lang="en-US" sz="1200" b="0" i="1" u="none" strike="noStrike" kern="1200" cap="none" spc="0" normalizeH="0" baseline="0" noProof="0" dirty="0">
                          <a:ln>
                            <a:noFill/>
                          </a:ln>
                          <a:solidFill>
                            <a:srgbClr val="1F497D"/>
                          </a:solidFill>
                          <a:effectLst/>
                          <a:uLnTx/>
                          <a:uFillTx/>
                          <a:latin typeface="+mn-lt"/>
                          <a:ea typeface="+mn-ea"/>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1F497D"/>
                          </a:solidFill>
                          <a:effectLst/>
                          <a:uLnTx/>
                          <a:uFillTx/>
                          <a:latin typeface="+mn-lt"/>
                          <a:ea typeface="+mn-ea"/>
                          <a:cs typeface="+mn-cs"/>
                        </a:rPr>
                        <a:t>Better work environments</a:t>
                      </a:r>
                      <a:r>
                        <a:rPr kumimoji="0" lang="en-US" sz="1200" b="0" i="1" u="none" strike="noStrike" kern="1200" cap="none" spc="0" normalizeH="0" baseline="30000" noProof="0" dirty="0">
                          <a:ln>
                            <a:noFill/>
                          </a:ln>
                          <a:solidFill>
                            <a:srgbClr val="1F497D"/>
                          </a:solidFill>
                          <a:effectLst/>
                          <a:uLnTx/>
                          <a:uFillTx/>
                          <a:latin typeface="+mn-lt"/>
                          <a:ea typeface="+mn-ea"/>
                          <a:cs typeface="+mn-cs"/>
                        </a:rPr>
                        <a:t>1</a:t>
                      </a:r>
                      <a:r>
                        <a:rPr kumimoji="0" lang="en-US" sz="1200" b="0" i="1" u="none" strike="noStrike" kern="1200" cap="none" spc="0" normalizeH="0" baseline="0" noProof="0" dirty="0">
                          <a:ln>
                            <a:noFill/>
                          </a:ln>
                          <a:solidFill>
                            <a:srgbClr val="1F497D"/>
                          </a:solidFill>
                          <a:effectLst/>
                          <a:uLnTx/>
                          <a:uFillTx/>
                          <a:latin typeface="+mn-lt"/>
                          <a:ea typeface="+mn-ea"/>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1F497D"/>
                          </a:solidFill>
                          <a:effectLst/>
                          <a:uLnTx/>
                          <a:uFillTx/>
                          <a:latin typeface="+mn-lt"/>
                          <a:ea typeface="+mn-ea"/>
                          <a:cs typeface="+mn-cs"/>
                        </a:rPr>
                        <a:t>Higher engagement in shared governance</a:t>
                      </a:r>
                      <a:r>
                        <a:rPr kumimoji="0" lang="en-US" sz="1200" b="0" i="1" u="none" strike="noStrike" kern="1200" cap="none" spc="0" normalizeH="0" baseline="30000" noProof="0" dirty="0">
                          <a:ln>
                            <a:noFill/>
                          </a:ln>
                          <a:solidFill>
                            <a:srgbClr val="1F497D"/>
                          </a:solidFill>
                          <a:effectLst/>
                          <a:uLnTx/>
                          <a:uFillTx/>
                          <a:latin typeface="+mn-lt"/>
                          <a:ea typeface="+mn-ea"/>
                          <a:cs typeface="+mn-cs"/>
                        </a:rPr>
                        <a:t>5</a:t>
                      </a:r>
                    </a:p>
                  </a:txBody>
                  <a:tcPr>
                    <a:solidFill>
                      <a:schemeClr val="tx2">
                        <a:lumMod val="20000"/>
                        <a:lumOff val="80000"/>
                      </a:schemeClr>
                    </a:solidFill>
                  </a:tcPr>
                </a:tc>
                <a:tc>
                  <a:txBody>
                    <a:bodyPr/>
                    <a:lstStyle/>
                    <a:p>
                      <a:pPr marL="0" marR="0" lvl="0" indent="0" algn="ctr" defTabSz="457200" rtl="0" eaLnBrk="1" fontAlgn="auto" latinLnBrk="0" hangingPunct="1">
                        <a:lnSpc>
                          <a:spcPct val="100000"/>
                        </a:lnSpc>
                        <a:spcBef>
                          <a:spcPts val="1200"/>
                        </a:spcBef>
                        <a:spcAft>
                          <a:spcPts val="0"/>
                        </a:spcAft>
                        <a:buClrTx/>
                        <a:buSzTx/>
                        <a:buFontTx/>
                        <a:buNone/>
                        <a:tabLst/>
                        <a:defRPr/>
                      </a:pPr>
                      <a:endParaRPr kumimoji="0" lang="en-US" sz="1300" b="0" i="1" u="none" strike="noStrike" kern="1200" cap="none" spc="0" normalizeH="0" baseline="0" noProof="0" dirty="0">
                        <a:ln>
                          <a:noFill/>
                        </a:ln>
                        <a:solidFill>
                          <a:srgbClr val="1F497D"/>
                        </a:solidFill>
                        <a:effectLst/>
                        <a:uLnTx/>
                        <a:uFillTx/>
                        <a:latin typeface="+mn-lt"/>
                        <a:ea typeface="+mn-ea"/>
                        <a:cs typeface="+mn-cs"/>
                      </a:endParaRPr>
                    </a:p>
                    <a:p>
                      <a:pPr marL="0" marR="0" lvl="0" indent="0" algn="ctr" defTabSz="457200" rtl="0" eaLnBrk="1" fontAlgn="auto" latinLnBrk="0" hangingPunct="1">
                        <a:lnSpc>
                          <a:spcPct val="100000"/>
                        </a:lnSpc>
                        <a:spcBef>
                          <a:spcPts val="1200"/>
                        </a:spcBef>
                        <a:spcAft>
                          <a:spcPts val="0"/>
                        </a:spcAft>
                        <a:buClrTx/>
                        <a:buSzTx/>
                        <a:buFontTx/>
                        <a:buNone/>
                        <a:tabLst/>
                        <a:defRPr/>
                      </a:pPr>
                      <a:r>
                        <a:rPr kumimoji="0" lang="en-US" sz="1300" b="0" i="1" u="none" strike="noStrike" kern="1200" cap="none" spc="0" normalizeH="0" baseline="0" noProof="0" dirty="0">
                          <a:ln>
                            <a:noFill/>
                          </a:ln>
                          <a:solidFill>
                            <a:srgbClr val="1F497D"/>
                          </a:solidFill>
                          <a:effectLst/>
                          <a:uLnTx/>
                          <a:uFillTx/>
                          <a:latin typeface="+mn-lt"/>
                          <a:ea typeface="+mn-ea"/>
                          <a:cs typeface="+mn-cs"/>
                        </a:rPr>
                        <a:t>Patient experience of care </a:t>
                      </a:r>
                      <a:br>
                        <a:rPr kumimoji="0" lang="en-US" sz="1300" b="0" i="1" u="none" strike="noStrike" kern="1200" cap="none" spc="0" normalizeH="0" baseline="0" noProof="0" dirty="0">
                          <a:ln>
                            <a:noFill/>
                          </a:ln>
                          <a:solidFill>
                            <a:srgbClr val="1F497D"/>
                          </a:solidFill>
                          <a:effectLst/>
                          <a:uLnTx/>
                          <a:uFillTx/>
                          <a:latin typeface="+mn-lt"/>
                          <a:ea typeface="+mn-ea"/>
                          <a:cs typeface="+mn-cs"/>
                        </a:rPr>
                      </a:br>
                      <a:r>
                        <a:rPr kumimoji="0" lang="en-US" sz="1300" b="0" i="1" u="none" strike="noStrike" kern="1200" cap="none" spc="0" normalizeH="0" baseline="0" noProof="0" dirty="0">
                          <a:ln>
                            <a:noFill/>
                          </a:ln>
                          <a:solidFill>
                            <a:srgbClr val="1F497D"/>
                          </a:solidFill>
                          <a:effectLst/>
                          <a:uLnTx/>
                          <a:uFillTx/>
                          <a:latin typeface="+mn-lt"/>
                          <a:ea typeface="+mn-ea"/>
                          <a:cs typeface="+mn-cs"/>
                        </a:rPr>
                        <a:t>influences Hospital Value-Based Purchasing payments</a:t>
                      </a:r>
                      <a:r>
                        <a:rPr kumimoji="0" lang="en-US" sz="1300" b="0" i="1" u="none" strike="noStrike" kern="1200" cap="none" spc="0" normalizeH="0" baseline="30000" noProof="0" dirty="0">
                          <a:ln>
                            <a:noFill/>
                          </a:ln>
                          <a:solidFill>
                            <a:srgbClr val="1F497D"/>
                          </a:solidFill>
                          <a:effectLst/>
                          <a:uLnTx/>
                          <a:uFillTx/>
                          <a:latin typeface="+mn-lt"/>
                          <a:ea typeface="+mn-ea"/>
                          <a:cs typeface="+mn-cs"/>
                        </a:rPr>
                        <a:t>6</a:t>
                      </a:r>
                      <a:r>
                        <a:rPr kumimoji="0" lang="en-US" sz="1300" b="0" i="1" u="none" strike="noStrike" kern="1200" cap="none" spc="0" normalizeH="0" baseline="0" noProof="0" dirty="0">
                          <a:ln>
                            <a:noFill/>
                          </a:ln>
                          <a:solidFill>
                            <a:srgbClr val="1F497D"/>
                          </a:solidFill>
                          <a:effectLst/>
                          <a:uLnTx/>
                          <a:uFillTx/>
                          <a:latin typeface="+mn-lt"/>
                          <a:ea typeface="+mn-ea"/>
                          <a:cs typeface="+mn-cs"/>
                        </a:rPr>
                        <a:t>.</a:t>
                      </a:r>
                    </a:p>
                    <a:p>
                      <a:pPr marL="0" marR="0" lvl="0" indent="0" algn="ctr" defTabSz="457200" rtl="0" eaLnBrk="1" fontAlgn="auto" latinLnBrk="0" hangingPunct="1">
                        <a:lnSpc>
                          <a:spcPct val="100000"/>
                        </a:lnSpc>
                        <a:spcBef>
                          <a:spcPts val="1200"/>
                        </a:spcBef>
                        <a:spcAft>
                          <a:spcPts val="0"/>
                        </a:spcAft>
                        <a:buClrTx/>
                        <a:buSzTx/>
                        <a:buFontTx/>
                        <a:buNone/>
                        <a:tabLst/>
                        <a:defRPr/>
                      </a:pPr>
                      <a:endParaRPr kumimoji="0" lang="en-US" sz="1300" b="0" i="1" u="none" strike="noStrike" kern="1200" cap="none" spc="0" normalizeH="0" baseline="30000" noProof="0" dirty="0">
                        <a:ln>
                          <a:noFill/>
                        </a:ln>
                        <a:solidFill>
                          <a:srgbClr val="1F497D"/>
                        </a:solidFill>
                        <a:effectLst/>
                        <a:uLnTx/>
                        <a:uFillTx/>
                        <a:latin typeface="+mn-lt"/>
                        <a:ea typeface="+mn-ea"/>
                        <a:cs typeface="+mn-cs"/>
                      </a:endParaRPr>
                    </a:p>
                  </a:txBody>
                  <a:tcPr>
                    <a:solidFill>
                      <a:schemeClr val="tx2">
                        <a:lumMod val="20000"/>
                        <a:lumOff val="80000"/>
                      </a:schemeClr>
                    </a:solidFill>
                  </a:tcPr>
                </a:tc>
                <a:extLst>
                  <a:ext uri="{0D108BD9-81ED-4DB2-BD59-A6C34878D82A}">
                    <a16:rowId xmlns:a16="http://schemas.microsoft.com/office/drawing/2014/main" val="1425906485"/>
                  </a:ext>
                </a:extLst>
              </a:tr>
              <a:tr h="370840">
                <a:tc v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algn="ctr" defTabSz="457200" rtl="0" eaLnBrk="1" latinLnBrk="0" hangingPunct="1"/>
                      <a:r>
                        <a:rPr kumimoji="0" lang="en-US" sz="1300" b="1" i="0" u="none" strike="noStrike" kern="1200" cap="none" spc="0" normalizeH="0" baseline="0" dirty="0">
                          <a:ln>
                            <a:noFill/>
                          </a:ln>
                          <a:solidFill>
                            <a:srgbClr val="1F497D"/>
                          </a:solidFill>
                          <a:effectLst/>
                          <a:uLnTx/>
                          <a:uFillTx/>
                          <a:latin typeface="+mn-lt"/>
                          <a:ea typeface="+mn-ea"/>
                          <a:cs typeface="+mn-cs"/>
                        </a:rPr>
                        <a:t>willingness to recommend hospital</a:t>
                      </a:r>
                    </a:p>
                  </a:txBody>
                  <a:tcPr>
                    <a:solidFill>
                      <a:schemeClr val="tx2">
                        <a:lumMod val="20000"/>
                        <a:lumOff val="80000"/>
                      </a:schemeClr>
                    </a:solidFill>
                  </a:tcPr>
                </a:tc>
                <a:tc>
                  <a:txBody>
                    <a:bodyPr/>
                    <a:lstStyle/>
                    <a:p>
                      <a:pPr marL="0" marR="0" lvl="0" indent="0" algn="ctr" defTabSz="457200" rtl="0" eaLnBrk="1" fontAlgn="auto" latinLnBrk="0" hangingPunct="1">
                        <a:lnSpc>
                          <a:spcPct val="100000"/>
                        </a:lnSpc>
                        <a:spcBef>
                          <a:spcPts val="1200"/>
                        </a:spcBef>
                        <a:spcAft>
                          <a:spcPts val="0"/>
                        </a:spcAft>
                        <a:buClrTx/>
                        <a:buSzTx/>
                        <a:buFontTx/>
                        <a:buNone/>
                        <a:tabLst/>
                        <a:defRPr/>
                      </a:pPr>
                      <a:r>
                        <a:rPr kumimoji="0" lang="en-US" sz="1200" b="0" i="1" u="none" strike="noStrike" kern="1200" cap="none" spc="0" normalizeH="0" baseline="0" noProof="0" dirty="0">
                          <a:ln>
                            <a:noFill/>
                          </a:ln>
                          <a:solidFill>
                            <a:srgbClr val="1F497D"/>
                          </a:solidFill>
                          <a:effectLst/>
                          <a:uLnTx/>
                          <a:uFillTx/>
                          <a:latin typeface="+mn-lt"/>
                          <a:ea typeface="+mn-ea"/>
                          <a:cs typeface="+mn-cs"/>
                        </a:rPr>
                        <a:t>Higher engagement in shared governance</a:t>
                      </a:r>
                      <a:r>
                        <a:rPr kumimoji="0" lang="en-US" sz="1200" b="0" i="1" u="none" strike="noStrike" kern="1200" cap="none" spc="0" normalizeH="0" baseline="30000" noProof="0" dirty="0">
                          <a:ln>
                            <a:noFill/>
                          </a:ln>
                          <a:solidFill>
                            <a:srgbClr val="1F497D"/>
                          </a:solidFill>
                          <a:effectLst/>
                          <a:uLnTx/>
                          <a:uFillTx/>
                          <a:latin typeface="+mn-lt"/>
                          <a:ea typeface="+mn-ea"/>
                          <a:cs typeface="+mn-cs"/>
                        </a:rPr>
                        <a:t>5</a:t>
                      </a:r>
                    </a:p>
                  </a:txBody>
                  <a:tcPr>
                    <a:solidFill>
                      <a:schemeClr val="tx2">
                        <a:lumMod val="20000"/>
                        <a:lumOff val="80000"/>
                      </a:schemeClr>
                    </a:solidFill>
                  </a:tcPr>
                </a:tc>
                <a:tc>
                  <a:txBody>
                    <a:bodyPr/>
                    <a:lstStyle/>
                    <a:p>
                      <a:pPr marL="0" marR="0" lvl="0" indent="0" algn="ctr" defTabSz="457200" rtl="0" eaLnBrk="1" fontAlgn="auto" latinLnBrk="0" hangingPunct="1">
                        <a:lnSpc>
                          <a:spcPct val="100000"/>
                        </a:lnSpc>
                        <a:spcBef>
                          <a:spcPts val="1200"/>
                        </a:spcBef>
                        <a:spcAft>
                          <a:spcPts val="0"/>
                        </a:spcAft>
                        <a:buClrTx/>
                        <a:buSzTx/>
                        <a:buFontTx/>
                        <a:buNone/>
                        <a:tabLst/>
                        <a:defRPr/>
                      </a:pPr>
                      <a:r>
                        <a:rPr kumimoji="0" lang="en-US" sz="1300" b="0" i="1" u="none" strike="noStrike" kern="1200" cap="none" spc="0" normalizeH="0" baseline="0" noProof="0" dirty="0">
                          <a:ln>
                            <a:noFill/>
                          </a:ln>
                          <a:solidFill>
                            <a:srgbClr val="1F497D"/>
                          </a:solidFill>
                          <a:effectLst/>
                          <a:uLnTx/>
                          <a:uFillTx/>
                          <a:latin typeface="+mn-lt"/>
                          <a:ea typeface="+mn-ea"/>
                          <a:cs typeface="+mn-cs"/>
                        </a:rPr>
                        <a:t>Engagement and empowerment of the nursing workforce led to our best patient satisfaction results since 2013! </a:t>
                      </a:r>
                    </a:p>
                    <a:p>
                      <a:pPr marL="0" marR="0" lvl="0" indent="0" algn="ctr" defTabSz="457200" rtl="0" eaLnBrk="1" fontAlgn="auto" latinLnBrk="0" hangingPunct="1">
                        <a:lnSpc>
                          <a:spcPct val="100000"/>
                        </a:lnSpc>
                        <a:spcBef>
                          <a:spcPts val="1200"/>
                        </a:spcBef>
                        <a:spcAft>
                          <a:spcPts val="0"/>
                        </a:spcAft>
                        <a:buClrTx/>
                        <a:buSzTx/>
                        <a:buFontTx/>
                        <a:buNone/>
                        <a:tabLst/>
                        <a:defRPr/>
                      </a:pPr>
                      <a:r>
                        <a:rPr kumimoji="0" lang="en-US" sz="1300" b="0" i="1" u="none" strike="noStrike" kern="1200" cap="none" spc="0" normalizeH="0" baseline="30000" noProof="0" dirty="0">
                          <a:ln>
                            <a:noFill/>
                          </a:ln>
                          <a:solidFill>
                            <a:srgbClr val="1F497D"/>
                          </a:solidFill>
                          <a:effectLst/>
                          <a:uLnTx/>
                          <a:uFillTx/>
                          <a:latin typeface="+mn-lt"/>
                          <a:ea typeface="+mn-ea"/>
                          <a:cs typeface="+mn-cs"/>
                        </a:rPr>
                        <a:t>NORTHAMPTON GENERAL HOSPITAL</a:t>
                      </a:r>
                    </a:p>
                  </a:txBody>
                  <a:tcPr>
                    <a:solidFill>
                      <a:schemeClr val="tx2">
                        <a:lumMod val="20000"/>
                        <a:lumOff val="80000"/>
                      </a:schemeClr>
                    </a:solidFill>
                  </a:tcPr>
                </a:tc>
                <a:extLst>
                  <a:ext uri="{0D108BD9-81ED-4DB2-BD59-A6C34878D82A}">
                    <a16:rowId xmlns:a16="http://schemas.microsoft.com/office/drawing/2014/main" val="1661931686"/>
                  </a:ext>
                </a:extLst>
              </a:tr>
              <a:tr h="0">
                <a:tc v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500" dirty="0"/>
                    </a:p>
                  </a:txBody>
                  <a:tcPr>
                    <a:solidFill>
                      <a:schemeClr val="tx2">
                        <a:lumMod val="20000"/>
                        <a:lumOff val="80000"/>
                      </a:schemeClr>
                    </a:solidFill>
                  </a:tcPr>
                </a:tc>
                <a:tc>
                  <a:txBody>
                    <a:bodyPr/>
                    <a:lstStyle/>
                    <a:p>
                      <a:pPr marL="0" algn="ctr" defTabSz="457200" rtl="0" eaLnBrk="1" latinLnBrk="0" hangingPunct="1"/>
                      <a:r>
                        <a:rPr kumimoji="0" lang="en-US" sz="1300" b="1" i="0" u="none" strike="noStrike" kern="1200" cap="none" spc="0" normalizeH="0" baseline="0" dirty="0">
                          <a:ln>
                            <a:noFill/>
                          </a:ln>
                          <a:solidFill>
                            <a:srgbClr val="1F497D"/>
                          </a:solidFill>
                          <a:effectLst/>
                          <a:uLnTx/>
                          <a:uFillTx/>
                          <a:latin typeface="+mn-lt"/>
                          <a:ea typeface="+mn-ea"/>
                          <a:cs typeface="+mn-cs"/>
                        </a:rPr>
                        <a:t>Negative patient outcomes</a:t>
                      </a:r>
                    </a:p>
                  </a:txBody>
                  <a:tcPr>
                    <a:solidFill>
                      <a:schemeClr val="tx2">
                        <a:lumMod val="20000"/>
                        <a:lumOff val="8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1F497D"/>
                          </a:solidFill>
                          <a:effectLst/>
                          <a:uLnTx/>
                          <a:uFillTx/>
                          <a:latin typeface="+mn-lt"/>
                          <a:ea typeface="+mn-ea"/>
                          <a:cs typeface="+mn-cs"/>
                        </a:rPr>
                        <a:t>Are lower with:</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1F497D"/>
                          </a:solidFill>
                          <a:effectLst/>
                          <a:uLnTx/>
                          <a:uFillTx/>
                          <a:latin typeface="+mn-lt"/>
                          <a:ea typeface="+mn-ea"/>
                          <a:cs typeface="+mn-cs"/>
                        </a:rPr>
                        <a:t>Better work environments</a:t>
                      </a:r>
                      <a:r>
                        <a:rPr kumimoji="0" lang="en-US" sz="1200" b="0" i="1" u="none" strike="noStrike" kern="1200" cap="none" spc="0" normalizeH="0" baseline="30000" noProof="0" dirty="0">
                          <a:ln>
                            <a:noFill/>
                          </a:ln>
                          <a:solidFill>
                            <a:srgbClr val="1F497D"/>
                          </a:solidFill>
                          <a:effectLst/>
                          <a:uLnTx/>
                          <a:uFillTx/>
                          <a:latin typeface="+mn-lt"/>
                          <a:ea typeface="+mn-ea"/>
                          <a:cs typeface="+mn-cs"/>
                        </a:rPr>
                        <a:t>8</a:t>
                      </a:r>
                    </a:p>
                  </a:txBody>
                  <a:tcPr>
                    <a:solidFill>
                      <a:schemeClr val="tx2">
                        <a:lumMod val="20000"/>
                        <a:lumOff val="80000"/>
                      </a:schemeClr>
                    </a:solidFill>
                  </a:tcPr>
                </a:tc>
                <a:tc>
                  <a:txBody>
                    <a:bodyPr/>
                    <a:lstStyle/>
                    <a:p>
                      <a:pPr marL="0" marR="0" lvl="0" indent="0" algn="ctr" defTabSz="457200" rtl="0" eaLnBrk="1" fontAlgn="auto" latinLnBrk="0" hangingPunct="1">
                        <a:lnSpc>
                          <a:spcPct val="100000"/>
                        </a:lnSpc>
                        <a:spcBef>
                          <a:spcPts val="1200"/>
                        </a:spcBef>
                        <a:spcAft>
                          <a:spcPts val="0"/>
                        </a:spcAft>
                        <a:buClrTx/>
                        <a:buSzTx/>
                        <a:buFontTx/>
                        <a:buNone/>
                        <a:tabLst/>
                        <a:defRPr/>
                      </a:pPr>
                      <a:endParaRPr kumimoji="0" lang="en-US" sz="1300" b="0" i="1" u="none" strike="noStrike" kern="1200" cap="none" spc="0" normalizeH="0" baseline="30000" noProof="0" dirty="0">
                        <a:ln>
                          <a:noFill/>
                        </a:ln>
                        <a:solidFill>
                          <a:srgbClr val="1F497D"/>
                        </a:solidFill>
                        <a:effectLst/>
                        <a:uLnTx/>
                        <a:uFillTx/>
                        <a:latin typeface="+mn-lt"/>
                        <a:ea typeface="+mn-ea"/>
                        <a:cs typeface="+mn-cs"/>
                      </a:endParaRPr>
                    </a:p>
                  </a:txBody>
                  <a:tcPr>
                    <a:solidFill>
                      <a:schemeClr val="tx2">
                        <a:lumMod val="20000"/>
                        <a:lumOff val="80000"/>
                      </a:schemeClr>
                    </a:solidFill>
                  </a:tcPr>
                </a:tc>
                <a:extLst>
                  <a:ext uri="{0D108BD9-81ED-4DB2-BD59-A6C34878D82A}">
                    <a16:rowId xmlns:a16="http://schemas.microsoft.com/office/drawing/2014/main" val="1367986068"/>
                  </a:ext>
                </a:extLst>
              </a:tr>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dirty="0">
                          <a:ln>
                            <a:noFill/>
                          </a:ln>
                          <a:solidFill>
                            <a:srgbClr val="1F497D"/>
                          </a:solidFill>
                          <a:effectLst/>
                          <a:uLnTx/>
                          <a:uFillTx/>
                          <a:latin typeface="+mn-lt"/>
                          <a:ea typeface="+mn-ea"/>
                          <a:cs typeface="+mn-cs"/>
                        </a:rPr>
                        <a:t>Organization</a:t>
                      </a:r>
                    </a:p>
                  </a:txBody>
                  <a:tcPr/>
                </a:tc>
                <a:tc>
                  <a:txBody>
                    <a:bodyPr/>
                    <a:lstStyle/>
                    <a:p>
                      <a:pPr marL="0" marR="0" lvl="0" indent="0" algn="ctr" defTabSz="457200" rtl="0" eaLnBrk="1" fontAlgn="auto" latinLnBrk="0" hangingPunct="1">
                        <a:lnSpc>
                          <a:spcPct val="100000"/>
                        </a:lnSpc>
                        <a:spcBef>
                          <a:spcPts val="1200"/>
                        </a:spcBef>
                        <a:spcAft>
                          <a:spcPts val="0"/>
                        </a:spcAft>
                        <a:buClrTx/>
                        <a:buSzTx/>
                        <a:buFontTx/>
                        <a:buNone/>
                        <a:tabLst/>
                        <a:defRPr/>
                      </a:pPr>
                      <a:r>
                        <a:rPr kumimoji="0" lang="en-US" sz="1300" b="1" i="0" u="none" strike="noStrike" kern="1200" cap="none" spc="0" normalizeH="0" baseline="0" dirty="0">
                          <a:ln>
                            <a:noFill/>
                          </a:ln>
                          <a:solidFill>
                            <a:srgbClr val="1F497D"/>
                          </a:solidFill>
                          <a:effectLst/>
                          <a:uLnTx/>
                          <a:uFillTx/>
                          <a:latin typeface="+mn-lt"/>
                          <a:ea typeface="+mn-ea"/>
                          <a:cs typeface="+mn-cs"/>
                        </a:rPr>
                        <a:t>hospital rating</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dirty="0">
                          <a:ln>
                            <a:noFill/>
                          </a:ln>
                          <a:solidFill>
                            <a:srgbClr val="1F497D"/>
                          </a:solidFill>
                          <a:effectLst/>
                          <a:uLnTx/>
                          <a:uFillTx/>
                          <a:latin typeface="+mn-lt"/>
                          <a:ea typeface="+mn-ea"/>
                          <a:cs typeface="+mn-cs"/>
                        </a:rPr>
                        <a:t>Is better with: </a:t>
                      </a:r>
                    </a:p>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en-US" sz="1200" b="0" i="1" u="none" strike="noStrike" kern="1200" cap="none" spc="0" normalizeH="0" baseline="0" dirty="0">
                          <a:ln>
                            <a:noFill/>
                          </a:ln>
                          <a:solidFill>
                            <a:srgbClr val="1F497D"/>
                          </a:solidFill>
                          <a:effectLst/>
                          <a:uLnTx/>
                          <a:uFillTx/>
                          <a:latin typeface="+mn-lt"/>
                          <a:ea typeface="+mn-ea"/>
                          <a:cs typeface="+mn-cs"/>
                        </a:rPr>
                        <a:t>Higher engagement in shared governance</a:t>
                      </a:r>
                      <a:r>
                        <a:rPr kumimoji="0" lang="en-US" sz="1200" b="0" i="1" u="none" strike="noStrike" kern="1200" cap="none" spc="0" normalizeH="0" baseline="30000" dirty="0">
                          <a:ln>
                            <a:noFill/>
                          </a:ln>
                          <a:solidFill>
                            <a:srgbClr val="1F497D"/>
                          </a:solidFill>
                          <a:effectLst/>
                          <a:uLnTx/>
                          <a:uFillTx/>
                          <a:latin typeface="+mn-lt"/>
                          <a:ea typeface="+mn-ea"/>
                          <a:cs typeface="+mn-cs"/>
                        </a:rPr>
                        <a:t>5</a:t>
                      </a:r>
                      <a:r>
                        <a:rPr kumimoji="0" lang="en-US" sz="1200" b="0" i="1" u="none" strike="noStrike" kern="1200" cap="none" spc="0" normalizeH="0" baseline="0" dirty="0">
                          <a:ln>
                            <a:noFill/>
                          </a:ln>
                          <a:solidFill>
                            <a:srgbClr val="1F497D"/>
                          </a:solidFill>
                          <a:effectLst/>
                          <a:uLnTx/>
                          <a:uFillTx/>
                          <a:latin typeface="+mn-lt"/>
                          <a:ea typeface="+mn-ea"/>
                          <a:cs typeface="+mn-cs"/>
                        </a:rPr>
                        <a:t> </a:t>
                      </a:r>
                    </a:p>
                  </a:txBody>
                  <a:tcPr/>
                </a:tc>
                <a:tc>
                  <a:txBody>
                    <a:bodyPr/>
                    <a:lstStyle/>
                    <a:p>
                      <a:pPr marL="0" marR="0" lvl="0" indent="0" algn="ctr" defTabSz="457200" rtl="0" eaLnBrk="1" fontAlgn="auto" latinLnBrk="0" hangingPunct="1">
                        <a:lnSpc>
                          <a:spcPct val="100000"/>
                        </a:lnSpc>
                        <a:spcBef>
                          <a:spcPts val="1200"/>
                        </a:spcBef>
                        <a:spcAft>
                          <a:spcPts val="0"/>
                        </a:spcAft>
                        <a:buClrTx/>
                        <a:buSzTx/>
                        <a:buFontTx/>
                        <a:buNone/>
                        <a:tabLst/>
                        <a:defRPr/>
                      </a:pPr>
                      <a:endParaRPr kumimoji="0" lang="en-US" sz="1300" b="0" i="1" u="none" strike="noStrike" kern="1200" cap="none" spc="0" normalizeH="0" baseline="0" dirty="0">
                        <a:ln>
                          <a:noFill/>
                        </a:ln>
                        <a:solidFill>
                          <a:srgbClr val="1F497D"/>
                        </a:solidFill>
                        <a:effectLst/>
                        <a:uLnTx/>
                        <a:uFillTx/>
                        <a:latin typeface="+mn-lt"/>
                        <a:ea typeface="+mn-ea"/>
                        <a:cs typeface="+mn-cs"/>
                      </a:endParaRPr>
                    </a:p>
                  </a:txBody>
                  <a:tcPr/>
                </a:tc>
                <a:extLst>
                  <a:ext uri="{0D108BD9-81ED-4DB2-BD59-A6C34878D82A}">
                    <a16:rowId xmlns:a16="http://schemas.microsoft.com/office/drawing/2014/main" val="3587150639"/>
                  </a:ext>
                </a:extLst>
              </a:tr>
            </a:tbl>
          </a:graphicData>
        </a:graphic>
      </p:graphicFrame>
      <p:sp>
        <p:nvSpPr>
          <p:cNvPr id="9" name="TextBox 8">
            <a:extLst>
              <a:ext uri="{FF2B5EF4-FFF2-40B4-BE49-F238E27FC236}">
                <a16:creationId xmlns:a16="http://schemas.microsoft.com/office/drawing/2014/main" id="{09D579EB-FB18-4608-8D50-7430C04783C6}"/>
              </a:ext>
            </a:extLst>
          </p:cNvPr>
          <p:cNvSpPr txBox="1"/>
          <p:nvPr/>
        </p:nvSpPr>
        <p:spPr>
          <a:xfrm>
            <a:off x="439658" y="7543800"/>
            <a:ext cx="8229600" cy="200055"/>
          </a:xfrm>
          <a:prstGeom prst="rect">
            <a:avLst/>
          </a:prstGeom>
          <a:noFill/>
        </p:spPr>
        <p:txBody>
          <a:bodyPr wrap="square" rtlCol="0">
            <a:spAutoFit/>
          </a:bodyPr>
          <a:lstStyle/>
          <a:p>
            <a:r>
              <a:rPr lang="en-US" sz="700" i="1" baseline="30000" dirty="0">
                <a:solidFill>
                  <a:srgbClr val="0B3464"/>
                </a:solidFill>
              </a:rPr>
              <a:t>1</a:t>
            </a:r>
            <a:r>
              <a:rPr lang="en-US" sz="700" i="1" dirty="0">
                <a:solidFill>
                  <a:srgbClr val="0B3464"/>
                </a:solidFill>
              </a:rPr>
              <a:t>Aiken et al., 2012; </a:t>
            </a:r>
            <a:r>
              <a:rPr lang="en-US" sz="700" i="1" baseline="30000" dirty="0">
                <a:solidFill>
                  <a:srgbClr val="0B3464"/>
                </a:solidFill>
              </a:rPr>
              <a:t>2</a:t>
            </a:r>
            <a:r>
              <a:rPr lang="en-US" sz="700" i="1" dirty="0">
                <a:solidFill>
                  <a:srgbClr val="0B3464"/>
                </a:solidFill>
              </a:rPr>
              <a:t>McHugh et al., 2011;</a:t>
            </a:r>
            <a:r>
              <a:rPr lang="fi-FI" sz="700" i="1" dirty="0">
                <a:solidFill>
                  <a:srgbClr val="0B3464"/>
                </a:solidFill>
              </a:rPr>
              <a:t> Hanrahan et al., 2010; </a:t>
            </a:r>
            <a:r>
              <a:rPr lang="en-US" sz="700" i="1" dirty="0">
                <a:solidFill>
                  <a:srgbClr val="0B3464"/>
                </a:solidFill>
              </a:rPr>
              <a:t> </a:t>
            </a:r>
            <a:r>
              <a:rPr lang="en-US" sz="700" i="1" baseline="30000" dirty="0">
                <a:solidFill>
                  <a:srgbClr val="0B3464"/>
                </a:solidFill>
              </a:rPr>
              <a:t>5</a:t>
            </a:r>
            <a:r>
              <a:rPr lang="en-US" sz="700" i="1" dirty="0">
                <a:solidFill>
                  <a:srgbClr val="0B3464"/>
                </a:solidFill>
              </a:rPr>
              <a:t>Kutney-Lee et al., 2016 </a:t>
            </a:r>
            <a:endParaRPr lang="en-US" sz="700" dirty="0"/>
          </a:p>
        </p:txBody>
      </p:sp>
      <p:sp>
        <p:nvSpPr>
          <p:cNvPr id="2" name="TextBox 1">
            <a:extLst>
              <a:ext uri="{FF2B5EF4-FFF2-40B4-BE49-F238E27FC236}">
                <a16:creationId xmlns:a16="http://schemas.microsoft.com/office/drawing/2014/main" id="{0CD3AD89-1E1D-48D6-B2CF-7E1F490DC569}"/>
              </a:ext>
            </a:extLst>
          </p:cNvPr>
          <p:cNvSpPr txBox="1"/>
          <p:nvPr/>
        </p:nvSpPr>
        <p:spPr>
          <a:xfrm>
            <a:off x="304800" y="5888773"/>
            <a:ext cx="5943600" cy="200055"/>
          </a:xfrm>
          <a:prstGeom prst="rect">
            <a:avLst/>
          </a:prstGeom>
          <a:noFill/>
        </p:spPr>
        <p:txBody>
          <a:bodyPr wrap="square" rtlCol="0">
            <a:spAutoFit/>
          </a:bodyPr>
          <a:lstStyle/>
          <a:p>
            <a:r>
              <a:rPr lang="en-US" sz="700" i="1" dirty="0">
                <a:solidFill>
                  <a:schemeClr val="tx2"/>
                </a:solidFill>
              </a:rPr>
              <a:t>See references 1, 2, 5, 8</a:t>
            </a:r>
          </a:p>
        </p:txBody>
      </p:sp>
    </p:spTree>
    <p:extLst>
      <p:ext uri="{BB962C8B-B14F-4D97-AF65-F5344CB8AC3E}">
        <p14:creationId xmlns:p14="http://schemas.microsoft.com/office/powerpoint/2010/main" val="28456702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1B7CD2CE-8650-43EB-AC59-EA2F46988579}"/>
              </a:ext>
            </a:extLst>
          </p:cNvPr>
          <p:cNvGraphicFramePr>
            <a:graphicFrameLocks noGrp="1"/>
          </p:cNvGraphicFramePr>
          <p:nvPr>
            <p:ph idx="1"/>
            <p:extLst>
              <p:ext uri="{D42A27DB-BD31-4B8C-83A1-F6EECF244321}">
                <p14:modId xmlns:p14="http://schemas.microsoft.com/office/powerpoint/2010/main" val="1626148031"/>
              </p:ext>
            </p:extLst>
          </p:nvPr>
        </p:nvGraphicFramePr>
        <p:xfrm>
          <a:off x="439658" y="228600"/>
          <a:ext cx="8247142" cy="5747849"/>
        </p:xfrm>
        <a:graphic>
          <a:graphicData uri="http://schemas.openxmlformats.org/drawingml/2006/table">
            <a:tbl>
              <a:tblPr firstRow="1" bandRow="1">
                <a:tableStyleId>{5C22544A-7EE6-4342-B048-85BDC9FD1C3A}</a:tableStyleId>
              </a:tblPr>
              <a:tblGrid>
                <a:gridCol w="2341447">
                  <a:extLst>
                    <a:ext uri="{9D8B030D-6E8A-4147-A177-3AD203B41FA5}">
                      <a16:colId xmlns:a16="http://schemas.microsoft.com/office/drawing/2014/main" val="2792267863"/>
                    </a:ext>
                  </a:extLst>
                </a:gridCol>
                <a:gridCol w="3054491">
                  <a:extLst>
                    <a:ext uri="{9D8B030D-6E8A-4147-A177-3AD203B41FA5}">
                      <a16:colId xmlns:a16="http://schemas.microsoft.com/office/drawing/2014/main" val="8387788"/>
                    </a:ext>
                  </a:extLst>
                </a:gridCol>
                <a:gridCol w="2851204">
                  <a:extLst>
                    <a:ext uri="{9D8B030D-6E8A-4147-A177-3AD203B41FA5}">
                      <a16:colId xmlns:a16="http://schemas.microsoft.com/office/drawing/2014/main" val="2559691801"/>
                    </a:ext>
                  </a:extLst>
                </a:gridCol>
              </a:tblGrid>
              <a:tr h="728302">
                <a:tc gridSpan="3">
                  <a:txBody>
                    <a:bodyPr/>
                    <a:lstStyle/>
                    <a:p>
                      <a:pPr algn="ctr"/>
                      <a:r>
                        <a:rPr lang="en-US" dirty="0"/>
                        <a:t>How Can Pathway Designation Benefit </a:t>
                      </a:r>
                      <a:br>
                        <a:rPr lang="en-US" dirty="0"/>
                      </a:br>
                      <a:r>
                        <a:rPr lang="en-US" dirty="0"/>
                        <a:t>Our Organization?</a:t>
                      </a:r>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3575770409"/>
                  </a:ext>
                </a:extLst>
              </a:tr>
              <a:tr h="36415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500" dirty="0"/>
                    </a:p>
                  </a:txBody>
                  <a:tcPr>
                    <a:solidFill>
                      <a:schemeClr val="tx2">
                        <a:lumMod val="40000"/>
                        <a:lumOff val="60000"/>
                      </a:schemeClr>
                    </a:solidFill>
                  </a:tcPr>
                </a:tc>
                <a:tc>
                  <a:txBody>
                    <a:bodyPr/>
                    <a:lstStyle/>
                    <a:p>
                      <a:endParaRPr lang="en-US" sz="1300" dirty="0"/>
                    </a:p>
                  </a:txBody>
                  <a:tcPr>
                    <a:solidFill>
                      <a:schemeClr val="tx2">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1" u="none" strike="noStrike" kern="1200" cap="none" spc="0" normalizeH="0" baseline="0" noProof="0" dirty="0">
                          <a:ln>
                            <a:noFill/>
                          </a:ln>
                          <a:solidFill>
                            <a:srgbClr val="1F497D"/>
                          </a:solidFill>
                          <a:effectLst/>
                          <a:uLnTx/>
                          <a:uFillTx/>
                          <a:latin typeface="+mn-lt"/>
                          <a:ea typeface="+mn-ea"/>
                          <a:cs typeface="+mn-cs"/>
                        </a:rPr>
                        <a:t>Our Current State</a:t>
                      </a:r>
                    </a:p>
                  </a:txBody>
                  <a:tcPr>
                    <a:solidFill>
                      <a:schemeClr val="tx2">
                        <a:lumMod val="40000"/>
                        <a:lumOff val="60000"/>
                      </a:schemeClr>
                    </a:solidFill>
                  </a:tcPr>
                </a:tc>
                <a:extLst>
                  <a:ext uri="{0D108BD9-81ED-4DB2-BD59-A6C34878D82A}">
                    <a16:rowId xmlns:a16="http://schemas.microsoft.com/office/drawing/2014/main" val="1016331509"/>
                  </a:ext>
                </a:extLst>
              </a:tr>
              <a:tr h="554897">
                <a:tc rowSpan="3">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1F497D"/>
                          </a:solidFill>
                          <a:effectLst/>
                          <a:uLnTx/>
                          <a:uFillTx/>
                          <a:latin typeface="+mn-lt"/>
                          <a:ea typeface="+mn-ea"/>
                          <a:cs typeface="+mn-cs"/>
                        </a:rPr>
                        <a:t>Nurse Outcomes</a:t>
                      </a: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500" dirty="0"/>
                    </a:p>
                  </a:txBody>
                  <a:tcPr>
                    <a:solidFill>
                      <a:schemeClr val="tx2">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dirty="0">
                          <a:ln>
                            <a:noFill/>
                          </a:ln>
                          <a:solidFill>
                            <a:srgbClr val="1F497D"/>
                          </a:solidFill>
                          <a:effectLst/>
                          <a:uLnTx/>
                          <a:uFillTx/>
                          <a:latin typeface="+mn-lt"/>
                          <a:ea typeface="+mn-ea"/>
                          <a:cs typeface="+mn-cs"/>
                        </a:rPr>
                        <a:t>Employee Engagement</a:t>
                      </a:r>
                    </a:p>
                    <a:p>
                      <a:endParaRPr lang="en-US" sz="1300" dirty="0"/>
                    </a:p>
                  </a:txBody>
                  <a:tcPr>
                    <a:solidFill>
                      <a:schemeClr val="tx2">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0" i="1" u="none" strike="noStrike" kern="1200" cap="none" spc="0" normalizeH="0" baseline="0" noProof="0" dirty="0">
                        <a:ln>
                          <a:noFill/>
                        </a:ln>
                        <a:solidFill>
                          <a:srgbClr val="1F497D"/>
                        </a:solidFill>
                        <a:effectLst/>
                        <a:uLnTx/>
                        <a:uFillTx/>
                        <a:latin typeface="+mn-lt"/>
                        <a:ea typeface="+mn-ea"/>
                        <a:cs typeface="+mn-cs"/>
                      </a:endParaRPr>
                    </a:p>
                  </a:txBody>
                  <a:tcPr>
                    <a:solidFill>
                      <a:schemeClr val="tx2">
                        <a:lumMod val="40000"/>
                        <a:lumOff val="60000"/>
                      </a:schemeClr>
                    </a:solidFill>
                  </a:tcPr>
                </a:tc>
                <a:extLst>
                  <a:ext uri="{0D108BD9-81ED-4DB2-BD59-A6C34878D82A}">
                    <a16:rowId xmlns:a16="http://schemas.microsoft.com/office/drawing/2014/main" val="4267364413"/>
                  </a:ext>
                </a:extLst>
              </a:tr>
              <a:tr h="195260">
                <a:tc vMerge="1">
                  <a:txBody>
                    <a:bodyPr/>
                    <a:lstStyle/>
                    <a:p>
                      <a:endParaRPr lang="en-US"/>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dirty="0">
                          <a:ln>
                            <a:noFill/>
                          </a:ln>
                          <a:solidFill>
                            <a:srgbClr val="1F497D"/>
                          </a:solidFill>
                          <a:effectLst/>
                          <a:uLnTx/>
                          <a:uFillTx/>
                          <a:latin typeface="+mn-lt"/>
                          <a:ea typeface="+mn-ea"/>
                          <a:cs typeface="+mn-cs"/>
                        </a:rPr>
                        <a:t>Nurse Satisfaction</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dirty="0">
                        <a:ln>
                          <a:noFill/>
                        </a:ln>
                        <a:solidFill>
                          <a:srgbClr val="1F497D"/>
                        </a:solidFill>
                        <a:effectLst/>
                        <a:uLnTx/>
                        <a:uFillTx/>
                        <a:latin typeface="+mn-lt"/>
                        <a:ea typeface="+mn-ea"/>
                        <a:cs typeface="+mn-cs"/>
                      </a:endParaRPr>
                    </a:p>
                  </a:txBody>
                  <a:tcPr>
                    <a:solidFill>
                      <a:schemeClr val="tx2">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0" i="1" u="none" strike="noStrike" kern="1200" cap="none" spc="0" normalizeH="0" baseline="0" noProof="0" dirty="0">
                        <a:ln>
                          <a:noFill/>
                        </a:ln>
                        <a:solidFill>
                          <a:srgbClr val="1F497D"/>
                        </a:solidFill>
                        <a:effectLst/>
                        <a:uLnTx/>
                        <a:uFillTx/>
                        <a:latin typeface="+mn-lt"/>
                        <a:ea typeface="+mn-ea"/>
                        <a:cs typeface="+mn-cs"/>
                      </a:endParaRPr>
                    </a:p>
                  </a:txBody>
                  <a:tcPr>
                    <a:solidFill>
                      <a:schemeClr val="tx2">
                        <a:lumMod val="40000"/>
                        <a:lumOff val="60000"/>
                      </a:schemeClr>
                    </a:solidFill>
                  </a:tcPr>
                </a:tc>
                <a:extLst>
                  <a:ext uri="{0D108BD9-81ED-4DB2-BD59-A6C34878D82A}">
                    <a16:rowId xmlns:a16="http://schemas.microsoft.com/office/drawing/2014/main" val="3690546416"/>
                  </a:ext>
                </a:extLst>
              </a:tr>
              <a:tr h="349090">
                <a:tc v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500" dirty="0"/>
                    </a:p>
                  </a:txBody>
                  <a:tcPr>
                    <a:solidFill>
                      <a:schemeClr val="tx2">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dirty="0">
                          <a:ln>
                            <a:noFill/>
                          </a:ln>
                          <a:solidFill>
                            <a:srgbClr val="1F497D"/>
                          </a:solidFill>
                          <a:effectLst/>
                          <a:uLnTx/>
                          <a:uFillTx/>
                          <a:latin typeface="+mn-lt"/>
                          <a:ea typeface="+mn-ea"/>
                          <a:cs typeface="+mn-cs"/>
                        </a:rPr>
                        <a:t>Intent to Leave</a:t>
                      </a:r>
                    </a:p>
                  </a:txBody>
                  <a:tcPr>
                    <a:solidFill>
                      <a:schemeClr val="tx2">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0" i="1" u="none" strike="noStrike" kern="1200" cap="none" spc="0" normalizeH="0" baseline="0" noProof="0" dirty="0">
                        <a:ln>
                          <a:noFill/>
                        </a:ln>
                        <a:solidFill>
                          <a:srgbClr val="1F497D"/>
                        </a:solidFill>
                        <a:effectLst/>
                        <a:uLnTx/>
                        <a:uFillTx/>
                        <a:latin typeface="+mn-lt"/>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0" i="1" u="none" strike="noStrike" kern="1200" cap="none" spc="0" normalizeH="0" baseline="0" noProof="0" dirty="0">
                        <a:ln>
                          <a:noFill/>
                        </a:ln>
                        <a:solidFill>
                          <a:srgbClr val="1F497D"/>
                        </a:solidFill>
                        <a:effectLst/>
                        <a:uLnTx/>
                        <a:uFillTx/>
                        <a:latin typeface="+mn-lt"/>
                        <a:ea typeface="+mn-ea"/>
                        <a:cs typeface="+mn-cs"/>
                      </a:endParaRPr>
                    </a:p>
                  </a:txBody>
                  <a:tcPr>
                    <a:solidFill>
                      <a:schemeClr val="tx2">
                        <a:lumMod val="40000"/>
                        <a:lumOff val="60000"/>
                      </a:schemeClr>
                    </a:solidFill>
                  </a:tcPr>
                </a:tc>
                <a:extLst>
                  <a:ext uri="{0D108BD9-81ED-4DB2-BD59-A6C34878D82A}">
                    <a16:rowId xmlns:a16="http://schemas.microsoft.com/office/drawing/2014/main" val="2083800918"/>
                  </a:ext>
                </a:extLst>
              </a:tr>
              <a:tr h="547210">
                <a:tc rowSpan="3">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1F497D"/>
                          </a:solidFill>
                          <a:effectLst/>
                          <a:uLnTx/>
                          <a:uFillTx/>
                          <a:latin typeface="+mn-lt"/>
                          <a:ea typeface="+mn-ea"/>
                          <a:cs typeface="+mn-cs"/>
                        </a:rPr>
                        <a:t>Patient Outcomes</a:t>
                      </a:r>
                      <a:endParaRPr lang="en-US" sz="1500" dirty="0"/>
                    </a:p>
                  </a:txBody>
                  <a:tcPr>
                    <a:solidFill>
                      <a:schemeClr val="tx2">
                        <a:lumMod val="20000"/>
                        <a:lumOff val="80000"/>
                      </a:schemeClr>
                    </a:solidFill>
                  </a:tcPr>
                </a:tc>
                <a:tc>
                  <a:txBody>
                    <a:bodyPr/>
                    <a:lstStyle/>
                    <a:p>
                      <a:pPr algn="ctr"/>
                      <a:r>
                        <a:rPr kumimoji="0" lang="en-US" sz="1300" b="1" i="0" u="none" strike="noStrike" kern="1200" cap="none" spc="0" normalizeH="0" baseline="0" dirty="0">
                          <a:ln>
                            <a:noFill/>
                          </a:ln>
                          <a:solidFill>
                            <a:srgbClr val="1F497D"/>
                          </a:solidFill>
                          <a:effectLst/>
                          <a:uLnTx/>
                          <a:uFillTx/>
                          <a:latin typeface="+mn-lt"/>
                          <a:ea typeface="+mn-ea"/>
                          <a:cs typeface="+mn-cs"/>
                        </a:rPr>
                        <a:t>Hospital experience / Overall satisfaction</a:t>
                      </a:r>
                    </a:p>
                    <a:p>
                      <a:endParaRPr lang="en-US" sz="1300" dirty="0"/>
                    </a:p>
                  </a:txBody>
                  <a:tcPr>
                    <a:solidFill>
                      <a:schemeClr val="tx2">
                        <a:lumMod val="20000"/>
                        <a:lumOff val="8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0" i="1" u="none" strike="noStrike" kern="1200" cap="none" spc="0" normalizeH="0" baseline="30000" noProof="0" dirty="0">
                        <a:ln>
                          <a:noFill/>
                        </a:ln>
                        <a:solidFill>
                          <a:srgbClr val="1F497D"/>
                        </a:solidFill>
                        <a:effectLst/>
                        <a:uLnTx/>
                        <a:uFillTx/>
                        <a:latin typeface="+mn-lt"/>
                        <a:ea typeface="+mn-ea"/>
                        <a:cs typeface="+mn-cs"/>
                      </a:endParaRPr>
                    </a:p>
                  </a:txBody>
                  <a:tcPr>
                    <a:solidFill>
                      <a:schemeClr val="tx2">
                        <a:lumMod val="20000"/>
                        <a:lumOff val="80000"/>
                      </a:schemeClr>
                    </a:solidFill>
                  </a:tcPr>
                </a:tc>
                <a:extLst>
                  <a:ext uri="{0D108BD9-81ED-4DB2-BD59-A6C34878D82A}">
                    <a16:rowId xmlns:a16="http://schemas.microsoft.com/office/drawing/2014/main" val="1425906485"/>
                  </a:ext>
                </a:extLst>
              </a:tr>
              <a:tr h="394810">
                <a:tc v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algn="ctr" defTabSz="457200" rtl="0" eaLnBrk="1" latinLnBrk="0" hangingPunct="1"/>
                      <a:r>
                        <a:rPr kumimoji="0" lang="en-US" sz="1300" b="1" i="0" u="none" strike="noStrike" kern="1200" cap="none" spc="0" normalizeH="0" baseline="0" dirty="0">
                          <a:ln>
                            <a:noFill/>
                          </a:ln>
                          <a:solidFill>
                            <a:srgbClr val="1F497D"/>
                          </a:solidFill>
                          <a:effectLst/>
                          <a:uLnTx/>
                          <a:uFillTx/>
                          <a:latin typeface="+mn-lt"/>
                          <a:ea typeface="+mn-ea"/>
                          <a:cs typeface="+mn-cs"/>
                        </a:rPr>
                        <a:t>Loyalty or willingness to recommend hospital</a:t>
                      </a:r>
                    </a:p>
                    <a:p>
                      <a:pPr marL="0" algn="ctr" defTabSz="457200" rtl="0" eaLnBrk="1" latinLnBrk="0" hangingPunct="1"/>
                      <a:endParaRPr kumimoji="0" lang="en-US" sz="1300" b="1" i="0" u="none" strike="noStrike" kern="1200" cap="none" spc="0" normalizeH="0" baseline="0" dirty="0">
                        <a:ln>
                          <a:noFill/>
                        </a:ln>
                        <a:solidFill>
                          <a:srgbClr val="1F497D"/>
                        </a:solidFill>
                        <a:effectLst/>
                        <a:uLnTx/>
                        <a:uFillTx/>
                        <a:latin typeface="+mn-lt"/>
                        <a:ea typeface="+mn-ea"/>
                        <a:cs typeface="+mn-cs"/>
                      </a:endParaRPr>
                    </a:p>
                  </a:txBody>
                  <a:tcPr>
                    <a:solidFill>
                      <a:schemeClr val="tx2">
                        <a:lumMod val="20000"/>
                        <a:lumOff val="80000"/>
                      </a:schemeClr>
                    </a:solidFill>
                  </a:tcPr>
                </a:tc>
                <a:tc>
                  <a:txBody>
                    <a:bodyPr/>
                    <a:lstStyle/>
                    <a:p>
                      <a:pPr marL="0" marR="0" lvl="0" indent="0" algn="ctr" defTabSz="457200" rtl="0" eaLnBrk="1" fontAlgn="auto" latinLnBrk="0" hangingPunct="1">
                        <a:lnSpc>
                          <a:spcPct val="100000"/>
                        </a:lnSpc>
                        <a:spcBef>
                          <a:spcPts val="1200"/>
                        </a:spcBef>
                        <a:spcAft>
                          <a:spcPts val="0"/>
                        </a:spcAft>
                        <a:buClrTx/>
                        <a:buSzTx/>
                        <a:buFontTx/>
                        <a:buNone/>
                        <a:tabLst/>
                        <a:defRPr/>
                      </a:pPr>
                      <a:endParaRPr kumimoji="0" lang="en-US" sz="1300" b="0" i="1" u="none" strike="noStrike" kern="1200" cap="none" spc="0" normalizeH="0" baseline="30000" noProof="0" dirty="0">
                        <a:ln>
                          <a:noFill/>
                        </a:ln>
                        <a:solidFill>
                          <a:srgbClr val="1F497D"/>
                        </a:solidFill>
                        <a:effectLst/>
                        <a:uLnTx/>
                        <a:uFillTx/>
                        <a:latin typeface="+mn-lt"/>
                        <a:ea typeface="+mn-ea"/>
                        <a:cs typeface="+mn-cs"/>
                      </a:endParaRPr>
                    </a:p>
                  </a:txBody>
                  <a:tcPr>
                    <a:solidFill>
                      <a:schemeClr val="tx2">
                        <a:lumMod val="20000"/>
                        <a:lumOff val="80000"/>
                      </a:schemeClr>
                    </a:solidFill>
                  </a:tcPr>
                </a:tc>
                <a:extLst>
                  <a:ext uri="{0D108BD9-81ED-4DB2-BD59-A6C34878D82A}">
                    <a16:rowId xmlns:a16="http://schemas.microsoft.com/office/drawing/2014/main" val="1661931686"/>
                  </a:ext>
                </a:extLst>
              </a:tr>
              <a:tr h="364330">
                <a:tc v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500" dirty="0"/>
                    </a:p>
                  </a:txBody>
                  <a:tcPr>
                    <a:solidFill>
                      <a:schemeClr val="tx2">
                        <a:lumMod val="20000"/>
                        <a:lumOff val="80000"/>
                      </a:schemeClr>
                    </a:solidFill>
                  </a:tcPr>
                </a:tc>
                <a:tc>
                  <a:txBody>
                    <a:bodyPr/>
                    <a:lstStyle/>
                    <a:p>
                      <a:pPr marL="0" algn="ctr" defTabSz="457200" rtl="0" eaLnBrk="1" latinLnBrk="0" hangingPunct="1"/>
                      <a:r>
                        <a:rPr kumimoji="0" lang="en-US" sz="1300" b="1" i="0" u="none" strike="noStrike" kern="1200" cap="none" spc="0" normalizeH="0" baseline="0" dirty="0">
                          <a:ln>
                            <a:noFill/>
                          </a:ln>
                          <a:solidFill>
                            <a:srgbClr val="1F497D"/>
                          </a:solidFill>
                          <a:effectLst/>
                          <a:uLnTx/>
                          <a:uFillTx/>
                          <a:latin typeface="+mn-lt"/>
                          <a:ea typeface="+mn-ea"/>
                          <a:cs typeface="+mn-cs"/>
                        </a:rPr>
                        <a:t>Nurse Sensitive Indicators</a:t>
                      </a:r>
                    </a:p>
                    <a:p>
                      <a:pPr marL="0" algn="ctr" defTabSz="457200" rtl="0" eaLnBrk="1" latinLnBrk="0" hangingPunct="1"/>
                      <a:endParaRPr kumimoji="0" lang="en-US" sz="1300" b="1" i="0" u="none" strike="noStrike" kern="1200" cap="none" spc="0" normalizeH="0" baseline="0" dirty="0">
                        <a:ln>
                          <a:noFill/>
                        </a:ln>
                        <a:solidFill>
                          <a:srgbClr val="1F497D"/>
                        </a:solidFill>
                        <a:effectLst/>
                        <a:uLnTx/>
                        <a:uFillTx/>
                        <a:latin typeface="+mn-lt"/>
                        <a:ea typeface="+mn-ea"/>
                        <a:cs typeface="+mn-cs"/>
                      </a:endParaRPr>
                    </a:p>
                  </a:txBody>
                  <a:tcPr>
                    <a:solidFill>
                      <a:schemeClr val="tx2">
                        <a:lumMod val="20000"/>
                        <a:lumOff val="80000"/>
                      </a:schemeClr>
                    </a:solidFill>
                  </a:tcPr>
                </a:tc>
                <a:tc>
                  <a:txBody>
                    <a:bodyPr/>
                    <a:lstStyle/>
                    <a:p>
                      <a:pPr marL="0" marR="0" lvl="0" indent="0" algn="ctr" defTabSz="457200" rtl="0" eaLnBrk="1" fontAlgn="auto" latinLnBrk="0" hangingPunct="1">
                        <a:lnSpc>
                          <a:spcPct val="100000"/>
                        </a:lnSpc>
                        <a:spcBef>
                          <a:spcPts val="1200"/>
                        </a:spcBef>
                        <a:spcAft>
                          <a:spcPts val="0"/>
                        </a:spcAft>
                        <a:buClrTx/>
                        <a:buSzTx/>
                        <a:buFontTx/>
                        <a:buNone/>
                        <a:tabLst/>
                        <a:defRPr/>
                      </a:pPr>
                      <a:endParaRPr kumimoji="0" lang="en-US" sz="1300" b="0" i="1" u="none" strike="noStrike" kern="1200" cap="none" spc="0" normalizeH="0" baseline="30000" noProof="0" dirty="0">
                        <a:ln>
                          <a:noFill/>
                        </a:ln>
                        <a:solidFill>
                          <a:srgbClr val="1F497D"/>
                        </a:solidFill>
                        <a:effectLst/>
                        <a:uLnTx/>
                        <a:uFillTx/>
                        <a:latin typeface="+mn-lt"/>
                        <a:ea typeface="+mn-ea"/>
                        <a:cs typeface="+mn-cs"/>
                      </a:endParaRPr>
                    </a:p>
                  </a:txBody>
                  <a:tcPr>
                    <a:solidFill>
                      <a:schemeClr val="tx2">
                        <a:lumMod val="20000"/>
                        <a:lumOff val="80000"/>
                      </a:schemeClr>
                    </a:solidFill>
                  </a:tcPr>
                </a:tc>
                <a:extLst>
                  <a:ext uri="{0D108BD9-81ED-4DB2-BD59-A6C34878D82A}">
                    <a16:rowId xmlns:a16="http://schemas.microsoft.com/office/drawing/2014/main" val="3948694884"/>
                  </a:ext>
                </a:extLst>
              </a:tr>
              <a:tr h="421953">
                <a:tc rowSpan="3">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dirty="0">
                          <a:ln>
                            <a:noFill/>
                          </a:ln>
                          <a:solidFill>
                            <a:srgbClr val="1F497D"/>
                          </a:solidFill>
                          <a:effectLst/>
                          <a:uLnTx/>
                          <a:uFillTx/>
                          <a:latin typeface="+mn-lt"/>
                          <a:ea typeface="+mn-ea"/>
                          <a:cs typeface="+mn-cs"/>
                        </a:rPr>
                        <a:t>Organizational Outcomes</a:t>
                      </a:r>
                    </a:p>
                  </a:txBody>
                  <a:tcPr>
                    <a:solidFill>
                      <a:schemeClr val="accent1">
                        <a:lumMod val="20000"/>
                        <a:lumOff val="80000"/>
                      </a:schemeClr>
                    </a:solidFill>
                  </a:tcPr>
                </a:tc>
                <a:tc>
                  <a:txBody>
                    <a:bodyPr/>
                    <a:lstStyle/>
                    <a:p>
                      <a:pPr marL="0" marR="0" lvl="0" indent="0" algn="ctr" defTabSz="457200" rtl="0" eaLnBrk="1" fontAlgn="auto" latinLnBrk="0" hangingPunct="1">
                        <a:lnSpc>
                          <a:spcPct val="100000"/>
                        </a:lnSpc>
                        <a:spcBef>
                          <a:spcPts val="1200"/>
                        </a:spcBef>
                        <a:spcAft>
                          <a:spcPts val="0"/>
                        </a:spcAft>
                        <a:buClrTx/>
                        <a:buSzTx/>
                        <a:buFontTx/>
                        <a:buNone/>
                        <a:tabLst/>
                        <a:defRPr/>
                      </a:pPr>
                      <a:r>
                        <a:rPr kumimoji="0" lang="en-US" sz="1300" b="1" i="0" u="none" strike="noStrike" kern="1200" cap="none" spc="0" normalizeH="0" baseline="0" dirty="0">
                          <a:ln>
                            <a:noFill/>
                          </a:ln>
                          <a:solidFill>
                            <a:srgbClr val="1F497D"/>
                          </a:solidFill>
                          <a:effectLst/>
                          <a:uLnTx/>
                          <a:uFillTx/>
                          <a:latin typeface="+mn-lt"/>
                          <a:ea typeface="+mn-ea"/>
                          <a:cs typeface="+mn-cs"/>
                        </a:rPr>
                        <a:t>Hospital rating / recognition</a:t>
                      </a:r>
                    </a:p>
                  </a:txBody>
                  <a:tcPr>
                    <a:solidFill>
                      <a:schemeClr val="accent1">
                        <a:lumMod val="20000"/>
                        <a:lumOff val="8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0" i="1" u="none" strike="noStrike" kern="1200" cap="none" spc="0" normalizeH="0" baseline="0" dirty="0">
                        <a:ln>
                          <a:noFill/>
                        </a:ln>
                        <a:solidFill>
                          <a:srgbClr val="1F497D"/>
                        </a:solidFill>
                        <a:effectLst/>
                        <a:uLnTx/>
                        <a:uFillTx/>
                        <a:latin typeface="+mn-lt"/>
                        <a:ea typeface="+mn-ea"/>
                        <a:cs typeface="+mn-cs"/>
                      </a:endParaRPr>
                    </a:p>
                  </a:txBody>
                  <a:tcPr>
                    <a:solidFill>
                      <a:schemeClr val="accent1">
                        <a:lumMod val="20000"/>
                        <a:lumOff val="80000"/>
                      </a:schemeClr>
                    </a:solidFill>
                  </a:tcPr>
                </a:tc>
                <a:extLst>
                  <a:ext uri="{0D108BD9-81ED-4DB2-BD59-A6C34878D82A}">
                    <a16:rowId xmlns:a16="http://schemas.microsoft.com/office/drawing/2014/main" val="3587150639"/>
                  </a:ext>
                </a:extLst>
              </a:tr>
              <a:tr h="421953">
                <a:tc v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500" b="1" i="0" u="none" strike="noStrike" kern="1200" cap="none" spc="0" normalizeH="0" baseline="0" dirty="0">
                        <a:ln>
                          <a:noFill/>
                        </a:ln>
                        <a:solidFill>
                          <a:srgbClr val="1F497D"/>
                        </a:solidFill>
                        <a:effectLst/>
                        <a:uLnTx/>
                        <a:uFillTx/>
                        <a:latin typeface="+mn-lt"/>
                        <a:ea typeface="+mn-ea"/>
                        <a:cs typeface="+mn-cs"/>
                      </a:endParaRPr>
                    </a:p>
                  </a:txBody>
                  <a:tcPr/>
                </a:tc>
                <a:tc>
                  <a:txBody>
                    <a:bodyPr/>
                    <a:lstStyle/>
                    <a:p>
                      <a:pPr marL="0" marR="0" lvl="0" indent="0" algn="ctr" defTabSz="457200" rtl="0" eaLnBrk="1" fontAlgn="auto" latinLnBrk="0" hangingPunct="1">
                        <a:lnSpc>
                          <a:spcPct val="100000"/>
                        </a:lnSpc>
                        <a:spcBef>
                          <a:spcPts val="1200"/>
                        </a:spcBef>
                        <a:spcAft>
                          <a:spcPts val="0"/>
                        </a:spcAft>
                        <a:buClrTx/>
                        <a:buSzTx/>
                        <a:buFontTx/>
                        <a:buNone/>
                        <a:tabLst/>
                        <a:defRPr/>
                      </a:pPr>
                      <a:r>
                        <a:rPr kumimoji="0" lang="en-US" sz="1300" b="1" i="0" u="none" strike="noStrike" kern="1200" cap="none" spc="0" normalizeH="0" baseline="0" dirty="0">
                          <a:ln>
                            <a:noFill/>
                          </a:ln>
                          <a:solidFill>
                            <a:srgbClr val="1F497D"/>
                          </a:solidFill>
                          <a:effectLst/>
                          <a:uLnTx/>
                          <a:uFillTx/>
                          <a:latin typeface="+mn-lt"/>
                          <a:ea typeface="+mn-ea"/>
                          <a:cs typeface="+mn-cs"/>
                        </a:rPr>
                        <a:t>Employee/Nurse turnover rate </a:t>
                      </a:r>
                    </a:p>
                  </a:txBody>
                  <a:tcPr>
                    <a:solidFill>
                      <a:schemeClr val="accent1">
                        <a:lumMod val="20000"/>
                        <a:lumOff val="8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0" i="1" u="none" strike="noStrike" kern="1200" cap="none" spc="0" normalizeH="0" baseline="0" dirty="0">
                        <a:ln>
                          <a:noFill/>
                        </a:ln>
                        <a:solidFill>
                          <a:srgbClr val="1F497D"/>
                        </a:solidFill>
                        <a:effectLst/>
                        <a:uLnTx/>
                        <a:uFillTx/>
                        <a:latin typeface="+mn-lt"/>
                        <a:ea typeface="+mn-ea"/>
                        <a:cs typeface="+mn-cs"/>
                      </a:endParaRPr>
                    </a:p>
                  </a:txBody>
                  <a:tcPr>
                    <a:solidFill>
                      <a:schemeClr val="accent1">
                        <a:lumMod val="20000"/>
                        <a:lumOff val="80000"/>
                      </a:schemeClr>
                    </a:solidFill>
                  </a:tcPr>
                </a:tc>
                <a:extLst>
                  <a:ext uri="{0D108BD9-81ED-4DB2-BD59-A6C34878D82A}">
                    <a16:rowId xmlns:a16="http://schemas.microsoft.com/office/drawing/2014/main" val="355897827"/>
                  </a:ext>
                </a:extLst>
              </a:tr>
              <a:tr h="421953">
                <a:tc v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500" b="1" i="0" u="none" strike="noStrike" kern="1200" cap="none" spc="0" normalizeH="0" baseline="0" dirty="0">
                        <a:ln>
                          <a:noFill/>
                        </a:ln>
                        <a:solidFill>
                          <a:srgbClr val="1F497D"/>
                        </a:solidFill>
                        <a:effectLst/>
                        <a:uLnTx/>
                        <a:uFillTx/>
                        <a:latin typeface="+mn-lt"/>
                        <a:ea typeface="+mn-ea"/>
                        <a:cs typeface="+mn-cs"/>
                      </a:endParaRPr>
                    </a:p>
                  </a:txBody>
                  <a:tcPr/>
                </a:tc>
                <a:tc>
                  <a:txBody>
                    <a:bodyPr/>
                    <a:lstStyle/>
                    <a:p>
                      <a:pPr marL="0" marR="0" lvl="0" indent="0" algn="ctr" defTabSz="457200" rtl="0" eaLnBrk="1" fontAlgn="auto" latinLnBrk="0" hangingPunct="1">
                        <a:lnSpc>
                          <a:spcPct val="100000"/>
                        </a:lnSpc>
                        <a:spcBef>
                          <a:spcPts val="1200"/>
                        </a:spcBef>
                        <a:spcAft>
                          <a:spcPts val="0"/>
                        </a:spcAft>
                        <a:buClrTx/>
                        <a:buSzTx/>
                        <a:buFontTx/>
                        <a:buNone/>
                        <a:tabLst/>
                        <a:defRPr/>
                      </a:pPr>
                      <a:r>
                        <a:rPr kumimoji="0" lang="en-US" sz="1300" b="1" i="0" u="none" strike="noStrike" kern="1200" cap="none" spc="0" normalizeH="0" baseline="0" dirty="0">
                          <a:ln>
                            <a:noFill/>
                          </a:ln>
                          <a:solidFill>
                            <a:srgbClr val="1F497D"/>
                          </a:solidFill>
                          <a:effectLst/>
                          <a:uLnTx/>
                          <a:uFillTx/>
                          <a:latin typeface="+mn-lt"/>
                          <a:ea typeface="+mn-ea"/>
                          <a:cs typeface="+mn-cs"/>
                        </a:rPr>
                        <a:t>Employee/Nurse vacancies </a:t>
                      </a:r>
                    </a:p>
                  </a:txBody>
                  <a:tcPr>
                    <a:solidFill>
                      <a:schemeClr val="accent1">
                        <a:lumMod val="20000"/>
                        <a:lumOff val="8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0" i="1" u="none" strike="noStrike" kern="1200" cap="none" spc="0" normalizeH="0" baseline="0" dirty="0">
                        <a:ln>
                          <a:noFill/>
                        </a:ln>
                        <a:solidFill>
                          <a:srgbClr val="1F497D"/>
                        </a:solidFill>
                        <a:effectLst/>
                        <a:uLnTx/>
                        <a:uFillTx/>
                        <a:latin typeface="+mn-lt"/>
                        <a:ea typeface="+mn-ea"/>
                        <a:cs typeface="+mn-cs"/>
                      </a:endParaRPr>
                    </a:p>
                  </a:txBody>
                  <a:tcPr>
                    <a:solidFill>
                      <a:schemeClr val="accent1">
                        <a:lumMod val="20000"/>
                        <a:lumOff val="80000"/>
                      </a:schemeClr>
                    </a:solidFill>
                  </a:tcPr>
                </a:tc>
                <a:extLst>
                  <a:ext uri="{0D108BD9-81ED-4DB2-BD59-A6C34878D82A}">
                    <a16:rowId xmlns:a16="http://schemas.microsoft.com/office/drawing/2014/main" val="3666980981"/>
                  </a:ext>
                </a:extLst>
              </a:tr>
            </a:tbl>
          </a:graphicData>
        </a:graphic>
      </p:graphicFrame>
    </p:spTree>
    <p:extLst>
      <p:ext uri="{BB962C8B-B14F-4D97-AF65-F5344CB8AC3E}">
        <p14:creationId xmlns:p14="http://schemas.microsoft.com/office/powerpoint/2010/main" val="33369781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857250"/>
            <a:ext cx="9141716" cy="5143500"/>
          </a:xfrm>
          <a:prstGeom prst="rect">
            <a:avLst/>
          </a:prstGeom>
        </p:spPr>
      </p:pic>
      <p:sp>
        <p:nvSpPr>
          <p:cNvPr id="2" name="Title 1"/>
          <p:cNvSpPr>
            <a:spLocks noGrp="1"/>
          </p:cNvSpPr>
          <p:nvPr>
            <p:ph type="title"/>
          </p:nvPr>
        </p:nvSpPr>
        <p:spPr/>
        <p:txBody>
          <a:bodyPr/>
          <a:lstStyle/>
          <a:p>
            <a:r>
              <a:rPr lang="en-US" sz="2300" dirty="0"/>
              <a:t>ROI: Better Patient Experience</a:t>
            </a:r>
          </a:p>
        </p:txBody>
      </p:sp>
      <p:sp>
        <p:nvSpPr>
          <p:cNvPr id="6" name="Footer Placeholder 4"/>
          <p:cNvSpPr>
            <a:spLocks noGrp="1"/>
          </p:cNvSpPr>
          <p:nvPr>
            <p:ph type="ftr" sz="quarter" idx="11"/>
          </p:nvPr>
        </p:nvSpPr>
        <p:spPr>
          <a:xfrm>
            <a:off x="2640458" y="6324600"/>
            <a:ext cx="38608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42900">
              <a:defRPr/>
            </a:pPr>
            <a:r>
              <a:rPr lang="en-US" altLang="en-US" sz="900" dirty="0">
                <a:solidFill>
                  <a:srgbClr val="BFBFBF"/>
                </a:solidFill>
                <a:latin typeface="Arial" charset="0"/>
                <a:cs typeface="Arial" charset="0"/>
              </a:rPr>
              <a:t>© 2020 American Nurses Credentialing Center</a:t>
            </a:r>
            <a:endParaRPr lang="en-US" dirty="0">
              <a:solidFill>
                <a:prstClr val="black">
                  <a:tint val="75000"/>
                </a:prstClr>
              </a:solidFill>
              <a:latin typeface="Calibri"/>
            </a:endParaRPr>
          </a:p>
        </p:txBody>
      </p:sp>
      <p:sp>
        <p:nvSpPr>
          <p:cNvPr id="4" name="Content Placeholder 1"/>
          <p:cNvSpPr txBox="1">
            <a:spLocks/>
          </p:cNvSpPr>
          <p:nvPr/>
        </p:nvSpPr>
        <p:spPr>
          <a:xfrm>
            <a:off x="457200" y="2562986"/>
            <a:ext cx="4351686" cy="1998728"/>
          </a:xfrm>
          <a:prstGeom prst="rect">
            <a:avLst/>
          </a:prstGeom>
        </p:spPr>
        <p:txBody>
          <a:bodyPr vert="horz" lIns="68580" tIns="34290" rIns="68580" bIns="34290" rtlCol="0">
            <a:noAutofit/>
          </a:bodyPr>
          <a:lstStyle>
            <a:lvl1pPr marL="256032" indent="-256032" algn="l" defTabSz="914400" rtl="0" eaLnBrk="1" latinLnBrk="0" hangingPunct="1">
              <a:lnSpc>
                <a:spcPct val="100000"/>
              </a:lnSpc>
              <a:spcBef>
                <a:spcPts val="500"/>
              </a:spcBef>
              <a:buFont typeface="Arial"/>
              <a:buChar char="•"/>
              <a:defRPr sz="2000" kern="1200">
                <a:solidFill>
                  <a:srgbClr val="0C2651"/>
                </a:solidFill>
                <a:latin typeface="Arial" charset="0"/>
                <a:ea typeface="Arial" charset="0"/>
                <a:cs typeface="Arial" charset="0"/>
              </a:defRPr>
            </a:lvl1pPr>
            <a:lvl2pPr marL="557784" indent="-283464" algn="l" defTabSz="914400" rtl="0" eaLnBrk="1" latinLnBrk="0" hangingPunct="1">
              <a:lnSpc>
                <a:spcPct val="100000"/>
              </a:lnSpc>
              <a:spcBef>
                <a:spcPts val="500"/>
              </a:spcBef>
              <a:buClr>
                <a:srgbClr val="0C2651"/>
              </a:buClr>
              <a:buFont typeface="LucidaGrande" charset="0"/>
              <a:buChar char="-"/>
              <a:defRPr sz="2000" kern="1200">
                <a:solidFill>
                  <a:srgbClr val="0C2651"/>
                </a:solidFill>
                <a:latin typeface="Arial" charset="0"/>
                <a:ea typeface="Arial" charset="0"/>
                <a:cs typeface="Arial" charset="0"/>
              </a:defRPr>
            </a:lvl2pPr>
            <a:lvl3pPr marL="777240" indent="-228600" algn="l" defTabSz="914400" rtl="0" eaLnBrk="1" latinLnBrk="0" hangingPunct="1">
              <a:lnSpc>
                <a:spcPct val="100000"/>
              </a:lnSpc>
              <a:spcBef>
                <a:spcPts val="500"/>
              </a:spcBef>
              <a:buFont typeface="Arial"/>
              <a:buChar char="•"/>
              <a:defRPr sz="2000" kern="1200">
                <a:solidFill>
                  <a:srgbClr val="0C2651"/>
                </a:solidFill>
                <a:latin typeface="Arial" charset="0"/>
                <a:ea typeface="Arial" charset="0"/>
                <a:cs typeface="Arial" charset="0"/>
              </a:defRPr>
            </a:lvl3pPr>
            <a:lvl4pPr marL="1051560" indent="-228600" algn="l" defTabSz="914400" rtl="0" eaLnBrk="1" latinLnBrk="0" hangingPunct="1">
              <a:lnSpc>
                <a:spcPct val="100000"/>
              </a:lnSpc>
              <a:spcBef>
                <a:spcPts val="500"/>
              </a:spcBef>
              <a:buFont typeface="LucidaGrande" charset="0"/>
              <a:buChar char="-"/>
              <a:defRPr sz="2000" kern="1200">
                <a:solidFill>
                  <a:srgbClr val="0C2651"/>
                </a:solidFill>
                <a:latin typeface="Arial" charset="0"/>
                <a:ea typeface="Arial" charset="0"/>
                <a:cs typeface="Arial" charset="0"/>
              </a:defRPr>
            </a:lvl4pPr>
            <a:lvl5pPr marL="1280160" indent="-228600" algn="l" defTabSz="914400" rtl="0" eaLnBrk="1" latinLnBrk="0" hangingPunct="1">
              <a:lnSpc>
                <a:spcPct val="100000"/>
              </a:lnSpc>
              <a:spcBef>
                <a:spcPts val="250"/>
              </a:spcBef>
              <a:buSzPct val="90000"/>
              <a:buFont typeface="Wingdings" charset="2"/>
              <a:buChar char="§"/>
              <a:defRPr sz="2000" i="1" kern="1200">
                <a:solidFill>
                  <a:srgbClr val="0C265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spcBef>
                <a:spcPts val="750"/>
              </a:spcBef>
              <a:spcAft>
                <a:spcPts val="450"/>
              </a:spcAft>
              <a:buNone/>
            </a:pPr>
            <a:r>
              <a:rPr lang="en-US" sz="1500" dirty="0">
                <a:solidFill>
                  <a:srgbClr val="1F497D"/>
                </a:solidFill>
              </a:rPr>
              <a:t>Engagement and empowerment of the nursing workforce led to </a:t>
            </a:r>
            <a:r>
              <a:rPr lang="en-US" sz="1500" b="1" dirty="0">
                <a:solidFill>
                  <a:srgbClr val="1F497D"/>
                </a:solidFill>
              </a:rPr>
              <a:t>our best patient satisfaction results since 2013</a:t>
            </a:r>
            <a:r>
              <a:rPr lang="en-US" sz="1500" dirty="0">
                <a:solidFill>
                  <a:srgbClr val="1F497D"/>
                </a:solidFill>
              </a:rPr>
              <a:t>! </a:t>
            </a:r>
          </a:p>
          <a:p>
            <a:pPr marL="0" indent="0" algn="ctr">
              <a:spcBef>
                <a:spcPts val="750"/>
              </a:spcBef>
              <a:spcAft>
                <a:spcPts val="450"/>
              </a:spcAft>
              <a:buNone/>
            </a:pPr>
            <a:r>
              <a:rPr lang="en-US" sz="1050" dirty="0">
                <a:solidFill>
                  <a:srgbClr val="1F497D"/>
                </a:solidFill>
              </a:rPr>
              <a:t>NORTHAMPTON GENERAL HOSPITAL</a:t>
            </a:r>
          </a:p>
          <a:p>
            <a:pPr marL="0" indent="0" algn="ctr" defTabSz="685800">
              <a:spcBef>
                <a:spcPts val="750"/>
              </a:spcBef>
              <a:spcAft>
                <a:spcPts val="450"/>
              </a:spcAft>
              <a:buNone/>
              <a:defRPr/>
            </a:pPr>
            <a:endParaRPr lang="en-US" sz="1050" dirty="0">
              <a:solidFill>
                <a:srgbClr val="1F497D"/>
              </a:solidFill>
            </a:endParaRPr>
          </a:p>
          <a:p>
            <a:pPr marL="0" indent="0" algn="ctr" defTabSz="685800">
              <a:spcBef>
                <a:spcPts val="375"/>
              </a:spcBef>
              <a:spcAft>
                <a:spcPts val="450"/>
              </a:spcAft>
              <a:buNone/>
              <a:defRPr/>
            </a:pPr>
            <a:endParaRPr lang="en-US" sz="1200" i="1" dirty="0"/>
          </a:p>
          <a:p>
            <a:pPr marL="0" indent="0" algn="ctr" defTabSz="685800">
              <a:spcBef>
                <a:spcPts val="375"/>
              </a:spcBef>
              <a:buNone/>
              <a:defRPr/>
            </a:pPr>
            <a:endParaRPr lang="en-US" sz="1500" dirty="0"/>
          </a:p>
        </p:txBody>
      </p:sp>
    </p:spTree>
    <p:extLst>
      <p:ext uri="{BB962C8B-B14F-4D97-AF65-F5344CB8AC3E}">
        <p14:creationId xmlns:p14="http://schemas.microsoft.com/office/powerpoint/2010/main" val="3866810054"/>
      </p:ext>
    </p:extLst>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7707" y="219983"/>
            <a:ext cx="8229600" cy="620424"/>
          </a:xfrm>
        </p:spPr>
        <p:txBody>
          <a:bodyPr>
            <a:normAutofit fontScale="90000"/>
          </a:bodyPr>
          <a:lstStyle/>
          <a:p>
            <a:r>
              <a:rPr lang="en-US" dirty="0"/>
              <a:t>ROI: Cost Avoidance</a:t>
            </a:r>
            <a:br>
              <a:rPr lang="en-US" dirty="0"/>
            </a:br>
            <a:endParaRPr lang="en-US" dirty="0"/>
          </a:p>
        </p:txBody>
      </p:sp>
      <p:sp>
        <p:nvSpPr>
          <p:cNvPr id="3" name="Content Placeholder 2"/>
          <p:cNvSpPr>
            <a:spLocks noGrp="1"/>
          </p:cNvSpPr>
          <p:nvPr>
            <p:ph idx="1"/>
          </p:nvPr>
        </p:nvSpPr>
        <p:spPr>
          <a:xfrm>
            <a:off x="410464" y="5368719"/>
            <a:ext cx="8218170" cy="702365"/>
          </a:xfrm>
        </p:spPr>
        <p:txBody>
          <a:bodyPr>
            <a:normAutofit/>
          </a:bodyPr>
          <a:lstStyle/>
          <a:p>
            <a:pPr marL="0" indent="0">
              <a:spcBef>
                <a:spcPts val="900"/>
              </a:spcBef>
              <a:buNone/>
            </a:pPr>
            <a:r>
              <a:rPr lang="en-US" sz="600" i="1" dirty="0">
                <a:solidFill>
                  <a:srgbClr val="0B3464"/>
                </a:solidFill>
              </a:rPr>
              <a:t>9 </a:t>
            </a:r>
            <a:r>
              <a:rPr lang="en-US" sz="700" i="1" dirty="0">
                <a:solidFill>
                  <a:srgbClr val="0B3464"/>
                </a:solidFill>
              </a:rPr>
              <a:t>Schimert et al., 2016</a:t>
            </a:r>
            <a:endParaRPr lang="en-US" sz="700" dirty="0">
              <a:solidFill>
                <a:srgbClr val="C00000"/>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977647779"/>
              </p:ext>
            </p:extLst>
          </p:nvPr>
        </p:nvGraphicFramePr>
        <p:xfrm>
          <a:off x="443422" y="754060"/>
          <a:ext cx="8218169" cy="4623700"/>
        </p:xfrm>
        <a:graphic>
          <a:graphicData uri="http://schemas.openxmlformats.org/drawingml/2006/table">
            <a:tbl>
              <a:tblPr firstRow="1" firstCol="1" bandRow="1">
                <a:tableStyleId>{5C22544A-7EE6-4342-B048-85BDC9FD1C3A}</a:tableStyleId>
              </a:tblPr>
              <a:tblGrid>
                <a:gridCol w="1382354">
                  <a:extLst>
                    <a:ext uri="{9D8B030D-6E8A-4147-A177-3AD203B41FA5}">
                      <a16:colId xmlns:a16="http://schemas.microsoft.com/office/drawing/2014/main" val="20000"/>
                    </a:ext>
                  </a:extLst>
                </a:gridCol>
                <a:gridCol w="1367163">
                  <a:extLst>
                    <a:ext uri="{9D8B030D-6E8A-4147-A177-3AD203B41FA5}">
                      <a16:colId xmlns:a16="http://schemas.microsoft.com/office/drawing/2014/main" val="20001"/>
                    </a:ext>
                  </a:extLst>
                </a:gridCol>
                <a:gridCol w="1367163">
                  <a:extLst>
                    <a:ext uri="{9D8B030D-6E8A-4147-A177-3AD203B41FA5}">
                      <a16:colId xmlns:a16="http://schemas.microsoft.com/office/drawing/2014/main" val="20002"/>
                    </a:ext>
                  </a:extLst>
                </a:gridCol>
                <a:gridCol w="1367163">
                  <a:extLst>
                    <a:ext uri="{9D8B030D-6E8A-4147-A177-3AD203B41FA5}">
                      <a16:colId xmlns:a16="http://schemas.microsoft.com/office/drawing/2014/main" val="20003"/>
                    </a:ext>
                  </a:extLst>
                </a:gridCol>
                <a:gridCol w="1367163">
                  <a:extLst>
                    <a:ext uri="{9D8B030D-6E8A-4147-A177-3AD203B41FA5}">
                      <a16:colId xmlns:a16="http://schemas.microsoft.com/office/drawing/2014/main" val="20004"/>
                    </a:ext>
                  </a:extLst>
                </a:gridCol>
                <a:gridCol w="1367163">
                  <a:extLst>
                    <a:ext uri="{9D8B030D-6E8A-4147-A177-3AD203B41FA5}">
                      <a16:colId xmlns:a16="http://schemas.microsoft.com/office/drawing/2014/main" val="20005"/>
                    </a:ext>
                  </a:extLst>
                </a:gridCol>
              </a:tblGrid>
              <a:tr h="457200">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mn-lt"/>
                          <a:ea typeface="+mn-ea"/>
                          <a:cs typeface="+mn-cs"/>
                        </a:rPr>
                        <a:t>CLABSI PREVENTION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1" u="none" strike="noStrike" kern="1200" cap="none" spc="0" normalizeH="0" baseline="0" noProof="0" dirty="0">
                          <a:ln>
                            <a:noFill/>
                          </a:ln>
                          <a:solidFill>
                            <a:prstClr val="white"/>
                          </a:solidFill>
                          <a:effectLst/>
                          <a:uLnTx/>
                          <a:uFillTx/>
                          <a:latin typeface="+mn-lt"/>
                          <a:ea typeface="+mn-ea"/>
                          <a:cs typeface="+mn-cs"/>
                        </a:rPr>
                        <a:t>This table can be used to demonstrate potential/actual avoidable costs by using organization’s current data. The template may be edited to demonstrate savings for other NSIs</a:t>
                      </a:r>
                      <a:r>
                        <a:rPr kumimoji="0" lang="en-US" sz="1300" b="0" i="1" u="none" strike="noStrike" kern="1200" cap="none" spc="0" normalizeH="0" baseline="0" noProof="0" dirty="0">
                          <a:ln>
                            <a:noFill/>
                          </a:ln>
                          <a:solidFill>
                            <a:srgbClr val="0B3464"/>
                          </a:solidFill>
                          <a:effectLst/>
                          <a:uLnTx/>
                          <a:uFillTx/>
                          <a:latin typeface="+mn-lt"/>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mn-lt"/>
                        <a:ea typeface="+mn-ea"/>
                        <a:cs typeface="+mn-cs"/>
                      </a:endParaRPr>
                    </a:p>
                    <a:p>
                      <a:pPr marL="0" marR="0" algn="ctr">
                        <a:spcBef>
                          <a:spcPts val="0"/>
                        </a:spcBef>
                        <a:spcAft>
                          <a:spcPts val="0"/>
                        </a:spcAft>
                      </a:pPr>
                      <a:endParaRPr lang="en-US" sz="1100" dirty="0">
                        <a:effectLst/>
                        <a:latin typeface="Calibri"/>
                        <a:ea typeface="MS PGothic"/>
                        <a:cs typeface="MS PGothic"/>
                      </a:endParaRPr>
                    </a:p>
                  </a:txBody>
                  <a:tcPr marL="68580" marR="68580" marT="9525" marB="0" anchor="ctr">
                    <a:solidFill>
                      <a:schemeClr val="tx2">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860350">
                <a:tc>
                  <a:txBody>
                    <a:bodyPr/>
                    <a:lstStyle/>
                    <a:p>
                      <a:pPr marL="0" marR="0" algn="ctr">
                        <a:spcBef>
                          <a:spcPts val="0"/>
                        </a:spcBef>
                        <a:spcAft>
                          <a:spcPts val="0"/>
                        </a:spcAft>
                      </a:pPr>
                      <a:r>
                        <a:rPr lang="en-US" sz="1300" b="0" dirty="0">
                          <a:solidFill>
                            <a:schemeClr val="tx2"/>
                          </a:solidFill>
                          <a:effectLst/>
                        </a:rPr>
                        <a:t>FY YEAR</a:t>
                      </a:r>
                      <a:endParaRPr lang="en-US" sz="1300" b="0" dirty="0">
                        <a:solidFill>
                          <a:schemeClr val="tx2"/>
                        </a:solidFill>
                        <a:effectLst/>
                        <a:latin typeface="Calibri"/>
                        <a:ea typeface="MS PGothic"/>
                        <a:cs typeface="MS PGothic"/>
                      </a:endParaRPr>
                    </a:p>
                  </a:txBody>
                  <a:tcPr marL="68580" marR="182880" marT="9525" marB="0" anchor="ctr">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ACTUAL </a:t>
                      </a:r>
                      <a:br>
                        <a:rPr lang="en-US" sz="1300" b="0" dirty="0">
                          <a:solidFill>
                            <a:schemeClr val="tx2"/>
                          </a:solidFill>
                          <a:effectLst/>
                        </a:rPr>
                      </a:br>
                      <a:r>
                        <a:rPr lang="en-US" sz="1300" b="0" dirty="0">
                          <a:solidFill>
                            <a:schemeClr val="tx2"/>
                          </a:solidFill>
                          <a:effectLst/>
                        </a:rPr>
                        <a:t>CLABSI INFECTION</a:t>
                      </a:r>
                      <a:endParaRPr lang="en-US" sz="1300" b="0" dirty="0">
                        <a:solidFill>
                          <a:schemeClr val="tx2"/>
                        </a:solidFill>
                        <a:effectLst/>
                        <a:latin typeface="Calibri"/>
                        <a:ea typeface="MS PGothic"/>
                        <a:cs typeface="MS PGothic"/>
                      </a:endParaRPr>
                    </a:p>
                  </a:txBody>
                  <a:tcPr marL="68580" marR="68580"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AVOIDED</a:t>
                      </a:r>
                    </a:p>
                    <a:p>
                      <a:pPr marL="0" marR="0" algn="ctr">
                        <a:spcBef>
                          <a:spcPts val="0"/>
                        </a:spcBef>
                        <a:spcAft>
                          <a:spcPts val="0"/>
                        </a:spcAft>
                      </a:pPr>
                      <a:r>
                        <a:rPr lang="en-US" sz="1300" b="0" dirty="0">
                          <a:solidFill>
                            <a:schemeClr val="tx2"/>
                          </a:solidFill>
                          <a:effectLst/>
                        </a:rPr>
                        <a:t>CLABSI</a:t>
                      </a:r>
                    </a:p>
                    <a:p>
                      <a:pPr marL="0" marR="0" algn="ctr">
                        <a:spcBef>
                          <a:spcPts val="0"/>
                        </a:spcBef>
                        <a:spcAft>
                          <a:spcPts val="0"/>
                        </a:spcAft>
                      </a:pPr>
                      <a:r>
                        <a:rPr lang="en-US" sz="1300" b="0" dirty="0">
                          <a:solidFill>
                            <a:schemeClr val="tx2"/>
                          </a:solidFill>
                          <a:effectLst/>
                        </a:rPr>
                        <a:t>INFECTION</a:t>
                      </a:r>
                      <a:endParaRPr lang="en-US" sz="1300" b="0" dirty="0">
                        <a:solidFill>
                          <a:schemeClr val="tx2"/>
                        </a:solidFill>
                        <a:effectLst/>
                        <a:latin typeface="Calibri"/>
                        <a:ea typeface="MS PGothic"/>
                        <a:cs typeface="MS PGothic"/>
                      </a:endParaRPr>
                    </a:p>
                  </a:txBody>
                  <a:tcPr marL="68580" marR="68580"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COST </a:t>
                      </a:r>
                      <a:br>
                        <a:rPr lang="en-US" sz="1300" b="0" dirty="0">
                          <a:solidFill>
                            <a:schemeClr val="tx2"/>
                          </a:solidFill>
                          <a:effectLst/>
                        </a:rPr>
                      </a:br>
                      <a:r>
                        <a:rPr lang="en-US" sz="1300" b="0" dirty="0">
                          <a:solidFill>
                            <a:schemeClr val="tx2"/>
                          </a:solidFill>
                          <a:effectLst/>
                        </a:rPr>
                        <a:t>PER HAI</a:t>
                      </a:r>
                      <a:endParaRPr lang="en-US" sz="1300" b="0" dirty="0">
                        <a:solidFill>
                          <a:schemeClr val="tx2"/>
                        </a:solidFill>
                        <a:effectLst/>
                        <a:latin typeface="Calibri"/>
                        <a:ea typeface="MS PGothic"/>
                        <a:cs typeface="MS PGothic"/>
                      </a:endParaRPr>
                    </a:p>
                  </a:txBody>
                  <a:tcPr marL="68580" marR="68580"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COST </a:t>
                      </a:r>
                      <a:br>
                        <a:rPr lang="en-US" sz="1300" b="0" dirty="0">
                          <a:solidFill>
                            <a:schemeClr val="tx2"/>
                          </a:solidFill>
                          <a:effectLst/>
                        </a:rPr>
                      </a:br>
                      <a:r>
                        <a:rPr lang="en-US" sz="1300" b="0" dirty="0">
                          <a:solidFill>
                            <a:schemeClr val="tx2"/>
                          </a:solidFill>
                          <a:effectLst/>
                        </a:rPr>
                        <a:t>AVOIDANCE</a:t>
                      </a:r>
                      <a:endParaRPr lang="en-US" sz="1300" b="0" dirty="0">
                        <a:solidFill>
                          <a:schemeClr val="tx2"/>
                        </a:solidFill>
                        <a:effectLst/>
                        <a:latin typeface="Calibri"/>
                        <a:ea typeface="MS PGothic"/>
                        <a:cs typeface="MS PGothic"/>
                      </a:endParaRPr>
                    </a:p>
                  </a:txBody>
                  <a:tcPr marL="68580" marR="68580"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ACTUAL </a:t>
                      </a:r>
                      <a:br>
                        <a:rPr lang="en-US" sz="1300" b="0" dirty="0">
                          <a:solidFill>
                            <a:schemeClr val="tx2"/>
                          </a:solidFill>
                          <a:effectLst/>
                        </a:rPr>
                      </a:br>
                      <a:r>
                        <a:rPr lang="en-US" sz="1300" b="0" dirty="0">
                          <a:solidFill>
                            <a:schemeClr val="tx2"/>
                          </a:solidFill>
                          <a:effectLst/>
                        </a:rPr>
                        <a:t>COST</a:t>
                      </a:r>
                      <a:endParaRPr lang="en-US" sz="1300" b="0" dirty="0">
                        <a:solidFill>
                          <a:schemeClr val="tx2"/>
                        </a:solidFill>
                        <a:effectLst/>
                        <a:latin typeface="Calibri"/>
                        <a:ea typeface="MS PGothic"/>
                        <a:cs typeface="MS PGothic"/>
                      </a:endParaRPr>
                    </a:p>
                  </a:txBody>
                  <a:tcPr marL="68580" marR="68580" marT="9525" marB="0" anchor="ctr">
                    <a:lnL w="28575" cap="flat" cmpd="sng" algn="ctr">
                      <a:solidFill>
                        <a:schemeClr val="bg1"/>
                      </a:solidFill>
                      <a:prstDash val="solid"/>
                      <a:round/>
                      <a:headEnd type="none" w="med" len="med"/>
                      <a:tailEnd type="none" w="med" len="med"/>
                    </a:lnL>
                    <a:solidFill>
                      <a:schemeClr val="tx2">
                        <a:lumMod val="40000"/>
                        <a:lumOff val="60000"/>
                      </a:schemeClr>
                    </a:solidFill>
                  </a:tcPr>
                </a:tc>
                <a:extLst>
                  <a:ext uri="{0D108BD9-81ED-4DB2-BD59-A6C34878D82A}">
                    <a16:rowId xmlns:a16="http://schemas.microsoft.com/office/drawing/2014/main" val="10001"/>
                  </a:ext>
                </a:extLst>
              </a:tr>
              <a:tr h="746255">
                <a:tc>
                  <a:txBody>
                    <a:bodyPr/>
                    <a:lstStyle/>
                    <a:p>
                      <a:pPr marL="0" marR="0" algn="ctr">
                        <a:spcBef>
                          <a:spcPts val="0"/>
                        </a:spcBef>
                        <a:spcAft>
                          <a:spcPts val="0"/>
                        </a:spcAft>
                      </a:pPr>
                      <a:r>
                        <a:rPr lang="en-US" sz="1300" b="0" dirty="0">
                          <a:solidFill>
                            <a:schemeClr val="tx2"/>
                          </a:solidFill>
                          <a:effectLst/>
                        </a:rPr>
                        <a:t>FY20 </a:t>
                      </a:r>
                      <a:br>
                        <a:rPr lang="en-US" sz="1300" b="0" dirty="0">
                          <a:solidFill>
                            <a:schemeClr val="tx2"/>
                          </a:solidFill>
                          <a:effectLst/>
                        </a:rPr>
                      </a:br>
                      <a:r>
                        <a:rPr lang="en-US" sz="1300" b="0" i="1" dirty="0">
                          <a:solidFill>
                            <a:schemeClr val="tx2"/>
                          </a:solidFill>
                          <a:effectLst/>
                        </a:rPr>
                        <a:t>(for example)</a:t>
                      </a:r>
                      <a:endParaRPr lang="en-US" sz="1300" b="0" i="1" dirty="0">
                        <a:solidFill>
                          <a:schemeClr val="tx2"/>
                        </a:solidFill>
                        <a:effectLst/>
                        <a:latin typeface="Calibri"/>
                        <a:ea typeface="MS PGothic"/>
                        <a:cs typeface="MS PGothic"/>
                      </a:endParaRPr>
                    </a:p>
                  </a:txBody>
                  <a:tcPr marL="68580" marR="73152" marT="9525" marB="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 10 (baseline)</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0</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$8,379 to $37,807</a:t>
                      </a:r>
                    </a:p>
                    <a:p>
                      <a:pPr marL="0" marR="0" algn="ctr">
                        <a:spcBef>
                          <a:spcPts val="0"/>
                        </a:spcBef>
                        <a:spcAft>
                          <a:spcPts val="0"/>
                        </a:spcAft>
                      </a:pPr>
                      <a:r>
                        <a:rPr lang="en-US" sz="1300" b="0" u="sng" dirty="0">
                          <a:solidFill>
                            <a:schemeClr val="tx2"/>
                          </a:solidFill>
                          <a:effectLst/>
                          <a:hlinkClick r:id="rId3">
                            <a:extLst>
                              <a:ext uri="{A12FA001-AC4F-418D-AE19-62706E023703}">
                                <ahyp:hlinkClr xmlns:ahyp="http://schemas.microsoft.com/office/drawing/2018/hyperlinkcolor" val="tx"/>
                              </a:ext>
                            </a:extLst>
                          </a:hlinkClick>
                        </a:rPr>
                        <a:t>HAI Costs</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$0</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 $450,000</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solidFill>
                      <a:schemeClr val="tx2">
                        <a:lumMod val="40000"/>
                        <a:lumOff val="60000"/>
                      </a:schemeClr>
                    </a:solidFill>
                  </a:tcPr>
                </a:tc>
                <a:extLst>
                  <a:ext uri="{0D108BD9-81ED-4DB2-BD59-A6C34878D82A}">
                    <a16:rowId xmlns:a16="http://schemas.microsoft.com/office/drawing/2014/main" val="10002"/>
                  </a:ext>
                </a:extLst>
              </a:tr>
              <a:tr h="524641">
                <a:tc>
                  <a:txBody>
                    <a:bodyPr/>
                    <a:lstStyle/>
                    <a:p>
                      <a:pPr marL="0" marR="0" algn="ctr">
                        <a:spcBef>
                          <a:spcPts val="0"/>
                        </a:spcBef>
                        <a:spcAft>
                          <a:spcPts val="0"/>
                        </a:spcAft>
                      </a:pPr>
                      <a:r>
                        <a:rPr lang="en-US" sz="1300" b="0" dirty="0">
                          <a:solidFill>
                            <a:schemeClr val="tx2"/>
                          </a:solidFill>
                          <a:effectLst/>
                        </a:rPr>
                        <a:t>FY21</a:t>
                      </a:r>
                      <a:br>
                        <a:rPr lang="en-US" sz="1300" b="0" dirty="0">
                          <a:solidFill>
                            <a:schemeClr val="tx2"/>
                          </a:solidFill>
                          <a:effectLst/>
                        </a:rPr>
                      </a:br>
                      <a:r>
                        <a:rPr lang="en-US" sz="1300" b="0" i="1" dirty="0">
                          <a:solidFill>
                            <a:schemeClr val="tx2"/>
                          </a:solidFill>
                          <a:effectLst/>
                        </a:rPr>
                        <a:t>(for example)</a:t>
                      </a:r>
                      <a:endParaRPr lang="en-US" sz="1300" b="0" i="1" dirty="0">
                        <a:solidFill>
                          <a:schemeClr val="tx2"/>
                        </a:solidFill>
                        <a:effectLst/>
                        <a:latin typeface="Calibri"/>
                        <a:ea typeface="MS PGothic"/>
                        <a:cs typeface="MS PGothic"/>
                      </a:endParaRPr>
                    </a:p>
                  </a:txBody>
                  <a:tcPr marL="68580" marR="73152" marT="9525" marB="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 2</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 8</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 $20,000</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 $160,000</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 $40,000</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extLst>
                  <a:ext uri="{0D108BD9-81ED-4DB2-BD59-A6C34878D82A}">
                    <a16:rowId xmlns:a16="http://schemas.microsoft.com/office/drawing/2014/main" val="10003"/>
                  </a:ext>
                </a:extLst>
              </a:tr>
              <a:tr h="456803">
                <a:tc>
                  <a:txBody>
                    <a:bodyPr/>
                    <a:lstStyle/>
                    <a:p>
                      <a:pPr marL="0" marR="0" algn="ctr">
                        <a:spcBef>
                          <a:spcPts val="0"/>
                        </a:spcBef>
                        <a:spcAft>
                          <a:spcPts val="0"/>
                        </a:spcAft>
                      </a:pPr>
                      <a:r>
                        <a:rPr lang="en-US" sz="1300" dirty="0">
                          <a:solidFill>
                            <a:schemeClr val="tx2"/>
                          </a:solidFill>
                          <a:effectLst/>
                        </a:rPr>
                        <a:t>FY 22</a:t>
                      </a:r>
                      <a:endParaRPr lang="en-US" sz="1300" dirty="0">
                        <a:solidFill>
                          <a:schemeClr val="tx2"/>
                        </a:solidFill>
                        <a:effectLst/>
                        <a:latin typeface="Calibri"/>
                        <a:ea typeface="MS PGothic"/>
                        <a:cs typeface="MS PGothic"/>
                      </a:endParaRPr>
                    </a:p>
                  </a:txBody>
                  <a:tcPr marL="68580" marR="73152" marT="9525" marB="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4"/>
                  </a:ext>
                </a:extLst>
              </a:tr>
              <a:tr h="456803">
                <a:tc>
                  <a:txBody>
                    <a:bodyPr/>
                    <a:lstStyle/>
                    <a:p>
                      <a:pPr marL="0" marR="0" algn="ctr">
                        <a:spcBef>
                          <a:spcPts val="0"/>
                        </a:spcBef>
                        <a:spcAft>
                          <a:spcPts val="0"/>
                        </a:spcAft>
                      </a:pPr>
                      <a:r>
                        <a:rPr lang="en-US" sz="1300" dirty="0">
                          <a:solidFill>
                            <a:schemeClr val="tx2"/>
                          </a:solidFill>
                          <a:effectLst/>
                        </a:rPr>
                        <a:t>FY 23</a:t>
                      </a:r>
                      <a:endParaRPr lang="en-US" sz="1300" dirty="0">
                        <a:solidFill>
                          <a:schemeClr val="tx2"/>
                        </a:solidFill>
                        <a:effectLst/>
                        <a:latin typeface="Calibri"/>
                        <a:ea typeface="MS PGothic"/>
                        <a:cs typeface="MS PGothic"/>
                      </a:endParaRPr>
                    </a:p>
                  </a:txBody>
                  <a:tcPr marL="68580" marR="73152" marT="9525" marB="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5"/>
                  </a:ext>
                </a:extLst>
              </a:tr>
              <a:tr h="456803">
                <a:tc>
                  <a:txBody>
                    <a:bodyPr/>
                    <a:lstStyle/>
                    <a:p>
                      <a:pPr marL="0" marR="0" algn="ctr">
                        <a:spcBef>
                          <a:spcPts val="0"/>
                        </a:spcBef>
                        <a:spcAft>
                          <a:spcPts val="0"/>
                        </a:spcAft>
                      </a:pPr>
                      <a:r>
                        <a:rPr lang="en-US" sz="1300" dirty="0">
                          <a:solidFill>
                            <a:schemeClr val="tx2"/>
                          </a:solidFill>
                          <a:effectLst/>
                        </a:rPr>
                        <a:t>FY 24</a:t>
                      </a:r>
                      <a:endParaRPr lang="en-US" sz="1300" dirty="0">
                        <a:solidFill>
                          <a:schemeClr val="tx2"/>
                        </a:solidFill>
                        <a:effectLst/>
                        <a:latin typeface="Calibri"/>
                        <a:ea typeface="MS PGothic"/>
                        <a:cs typeface="MS PGothic"/>
                      </a:endParaRPr>
                    </a:p>
                  </a:txBody>
                  <a:tcPr marL="68580" marR="73152" marT="9525" marB="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solidFill>
                      <a:schemeClr val="tx2">
                        <a:lumMod val="20000"/>
                        <a:lumOff val="80000"/>
                      </a:schemeClr>
                    </a:solidFill>
                  </a:tcPr>
                </a:tc>
                <a:extLst>
                  <a:ext uri="{0D108BD9-81ED-4DB2-BD59-A6C34878D82A}">
                    <a16:rowId xmlns:a16="http://schemas.microsoft.com/office/drawing/2014/main" val="10006"/>
                  </a:ext>
                </a:extLst>
              </a:tr>
            </a:tbl>
          </a:graphicData>
        </a:graphic>
      </p:graphicFrame>
      <p:sp>
        <p:nvSpPr>
          <p:cNvPr id="7"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
        <p:nvSpPr>
          <p:cNvPr id="8"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10</a:t>
            </a:r>
          </a:p>
        </p:txBody>
      </p:sp>
    </p:spTree>
    <p:extLst>
      <p:ext uri="{BB962C8B-B14F-4D97-AF65-F5344CB8AC3E}">
        <p14:creationId xmlns:p14="http://schemas.microsoft.com/office/powerpoint/2010/main" val="2972697395"/>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7707" y="219983"/>
            <a:ext cx="8229600" cy="620424"/>
          </a:xfrm>
        </p:spPr>
        <p:txBody>
          <a:bodyPr>
            <a:normAutofit fontScale="90000"/>
          </a:bodyPr>
          <a:lstStyle/>
          <a:p>
            <a:r>
              <a:rPr lang="en-US" dirty="0"/>
              <a:t>ROI: Cost Avoidance</a:t>
            </a:r>
            <a:br>
              <a:rPr lang="en-US" dirty="0"/>
            </a:br>
            <a:endParaRPr lang="en-US" dirty="0"/>
          </a:p>
        </p:txBody>
      </p:sp>
      <p:sp>
        <p:nvSpPr>
          <p:cNvPr id="3" name="Content Placeholder 2"/>
          <p:cNvSpPr>
            <a:spLocks noGrp="1"/>
          </p:cNvSpPr>
          <p:nvPr>
            <p:ph idx="1"/>
          </p:nvPr>
        </p:nvSpPr>
        <p:spPr>
          <a:xfrm>
            <a:off x="468630" y="5469835"/>
            <a:ext cx="8218170" cy="702365"/>
          </a:xfrm>
        </p:spPr>
        <p:txBody>
          <a:bodyPr>
            <a:normAutofit/>
          </a:bodyPr>
          <a:lstStyle/>
          <a:p>
            <a:pPr marL="0" indent="0">
              <a:spcBef>
                <a:spcPts val="900"/>
              </a:spcBef>
              <a:buNone/>
            </a:pPr>
            <a:r>
              <a:rPr lang="en-US" sz="600" i="1" dirty="0">
                <a:solidFill>
                  <a:srgbClr val="C00000"/>
                </a:solidFill>
              </a:rPr>
              <a:t>.</a:t>
            </a:r>
            <a:endParaRPr lang="en-US" sz="600" dirty="0">
              <a:solidFill>
                <a:srgbClr val="C00000"/>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777765193"/>
              </p:ext>
            </p:extLst>
          </p:nvPr>
        </p:nvGraphicFramePr>
        <p:xfrm>
          <a:off x="449138" y="914400"/>
          <a:ext cx="8218169" cy="4623700"/>
        </p:xfrm>
        <a:graphic>
          <a:graphicData uri="http://schemas.openxmlformats.org/drawingml/2006/table">
            <a:tbl>
              <a:tblPr firstRow="1" firstCol="1" bandRow="1">
                <a:tableStyleId>{5C22544A-7EE6-4342-B048-85BDC9FD1C3A}</a:tableStyleId>
              </a:tblPr>
              <a:tblGrid>
                <a:gridCol w="1382354">
                  <a:extLst>
                    <a:ext uri="{9D8B030D-6E8A-4147-A177-3AD203B41FA5}">
                      <a16:colId xmlns:a16="http://schemas.microsoft.com/office/drawing/2014/main" val="20000"/>
                    </a:ext>
                  </a:extLst>
                </a:gridCol>
                <a:gridCol w="1367163">
                  <a:extLst>
                    <a:ext uri="{9D8B030D-6E8A-4147-A177-3AD203B41FA5}">
                      <a16:colId xmlns:a16="http://schemas.microsoft.com/office/drawing/2014/main" val="20001"/>
                    </a:ext>
                  </a:extLst>
                </a:gridCol>
                <a:gridCol w="1367163">
                  <a:extLst>
                    <a:ext uri="{9D8B030D-6E8A-4147-A177-3AD203B41FA5}">
                      <a16:colId xmlns:a16="http://schemas.microsoft.com/office/drawing/2014/main" val="20002"/>
                    </a:ext>
                  </a:extLst>
                </a:gridCol>
                <a:gridCol w="1367163">
                  <a:extLst>
                    <a:ext uri="{9D8B030D-6E8A-4147-A177-3AD203B41FA5}">
                      <a16:colId xmlns:a16="http://schemas.microsoft.com/office/drawing/2014/main" val="20003"/>
                    </a:ext>
                  </a:extLst>
                </a:gridCol>
                <a:gridCol w="1367163">
                  <a:extLst>
                    <a:ext uri="{9D8B030D-6E8A-4147-A177-3AD203B41FA5}">
                      <a16:colId xmlns:a16="http://schemas.microsoft.com/office/drawing/2014/main" val="20004"/>
                    </a:ext>
                  </a:extLst>
                </a:gridCol>
                <a:gridCol w="1367163">
                  <a:extLst>
                    <a:ext uri="{9D8B030D-6E8A-4147-A177-3AD203B41FA5}">
                      <a16:colId xmlns:a16="http://schemas.microsoft.com/office/drawing/2014/main" val="20005"/>
                    </a:ext>
                  </a:extLst>
                </a:gridCol>
              </a:tblGrid>
              <a:tr h="457200">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mn-lt"/>
                          <a:ea typeface="+mn-ea"/>
                          <a:cs typeface="+mn-cs"/>
                        </a:rPr>
                        <a:t>FALL REDUCTION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1" u="none" strike="noStrike" kern="1200" cap="none" spc="0" normalizeH="0" baseline="0" noProof="0" dirty="0">
                          <a:ln>
                            <a:noFill/>
                          </a:ln>
                          <a:solidFill>
                            <a:prstClr val="white"/>
                          </a:solidFill>
                          <a:effectLst/>
                          <a:uLnTx/>
                          <a:uFillTx/>
                          <a:latin typeface="+mn-lt"/>
                          <a:ea typeface="+mn-ea"/>
                          <a:cs typeface="+mn-cs"/>
                        </a:rPr>
                        <a:t>This table can be used to demonstrate potential/actual avoidable costs by using organization’s current data. The template may be edited to demonstrate savings for other NSIs</a:t>
                      </a:r>
                      <a:r>
                        <a:rPr kumimoji="0" lang="en-US" sz="1300" b="0" i="1" u="none" strike="noStrike" kern="1200" cap="none" spc="0" normalizeH="0" baseline="0" noProof="0" dirty="0">
                          <a:ln>
                            <a:noFill/>
                          </a:ln>
                          <a:solidFill>
                            <a:srgbClr val="0B3464"/>
                          </a:solidFill>
                          <a:effectLst/>
                          <a:uLnTx/>
                          <a:uFillTx/>
                          <a:latin typeface="+mn-lt"/>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mn-lt"/>
                        <a:ea typeface="+mn-ea"/>
                        <a:cs typeface="+mn-cs"/>
                      </a:endParaRPr>
                    </a:p>
                    <a:p>
                      <a:pPr marL="0" marR="0" algn="ctr">
                        <a:spcBef>
                          <a:spcPts val="0"/>
                        </a:spcBef>
                        <a:spcAft>
                          <a:spcPts val="0"/>
                        </a:spcAft>
                      </a:pPr>
                      <a:endParaRPr lang="en-US" sz="1100" dirty="0">
                        <a:effectLst/>
                        <a:latin typeface="Calibri"/>
                        <a:ea typeface="MS PGothic"/>
                        <a:cs typeface="MS PGothic"/>
                      </a:endParaRPr>
                    </a:p>
                  </a:txBody>
                  <a:tcPr marL="68580" marR="68580" marT="9525" marB="0" anchor="ctr">
                    <a:solidFill>
                      <a:schemeClr val="tx2">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860350">
                <a:tc>
                  <a:txBody>
                    <a:bodyPr/>
                    <a:lstStyle/>
                    <a:p>
                      <a:pPr marL="0" marR="0" algn="ctr">
                        <a:spcBef>
                          <a:spcPts val="0"/>
                        </a:spcBef>
                        <a:spcAft>
                          <a:spcPts val="0"/>
                        </a:spcAft>
                      </a:pPr>
                      <a:r>
                        <a:rPr lang="en-US" sz="1300" b="0" dirty="0">
                          <a:solidFill>
                            <a:schemeClr val="tx2"/>
                          </a:solidFill>
                          <a:effectLst/>
                        </a:rPr>
                        <a:t>FY YEAR</a:t>
                      </a:r>
                      <a:endParaRPr lang="en-US" sz="1300" b="0" dirty="0">
                        <a:solidFill>
                          <a:schemeClr val="tx2"/>
                        </a:solidFill>
                        <a:effectLst/>
                        <a:latin typeface="Calibri"/>
                        <a:ea typeface="MS PGothic"/>
                        <a:cs typeface="MS PGothic"/>
                      </a:endParaRPr>
                    </a:p>
                  </a:txBody>
                  <a:tcPr marL="68580" marR="182880" marT="9525" marB="0" anchor="ctr">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ACTUAL </a:t>
                      </a:r>
                      <a:br>
                        <a:rPr lang="en-US" sz="1300" b="0" dirty="0">
                          <a:solidFill>
                            <a:schemeClr val="tx2"/>
                          </a:solidFill>
                          <a:effectLst/>
                        </a:rPr>
                      </a:br>
                      <a:r>
                        <a:rPr lang="en-US" sz="1300" b="0" dirty="0">
                          <a:solidFill>
                            <a:schemeClr val="tx2"/>
                          </a:solidFill>
                          <a:effectLst/>
                        </a:rPr>
                        <a:t># OF FALLS</a:t>
                      </a:r>
                      <a:endParaRPr lang="en-US" sz="1300" b="0" dirty="0">
                        <a:solidFill>
                          <a:schemeClr val="tx2"/>
                        </a:solidFill>
                        <a:effectLst/>
                        <a:latin typeface="Calibri"/>
                        <a:ea typeface="MS PGothic"/>
                        <a:cs typeface="MS PGothic"/>
                      </a:endParaRPr>
                    </a:p>
                  </a:txBody>
                  <a:tcPr marL="68580" marR="68580"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AVOIDED</a:t>
                      </a:r>
                    </a:p>
                    <a:p>
                      <a:pPr marL="0" marR="0" algn="ctr">
                        <a:spcBef>
                          <a:spcPts val="0"/>
                        </a:spcBef>
                        <a:spcAft>
                          <a:spcPts val="0"/>
                        </a:spcAft>
                      </a:pPr>
                      <a:r>
                        <a:rPr lang="en-US" sz="1300" b="0" dirty="0">
                          <a:solidFill>
                            <a:schemeClr val="tx2"/>
                          </a:solidFill>
                          <a:effectLst/>
                        </a:rPr>
                        <a:t># OF FALLS</a:t>
                      </a:r>
                      <a:endParaRPr lang="en-US" sz="1300" b="0" dirty="0">
                        <a:solidFill>
                          <a:schemeClr val="tx2"/>
                        </a:solidFill>
                        <a:effectLst/>
                        <a:latin typeface="Calibri"/>
                        <a:ea typeface="MS PGothic"/>
                        <a:cs typeface="MS PGothic"/>
                      </a:endParaRPr>
                    </a:p>
                  </a:txBody>
                  <a:tcPr marL="68580" marR="68580"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COST </a:t>
                      </a:r>
                      <a:br>
                        <a:rPr lang="en-US" sz="1300" b="0" dirty="0">
                          <a:solidFill>
                            <a:schemeClr val="tx2"/>
                          </a:solidFill>
                          <a:effectLst/>
                        </a:rPr>
                      </a:br>
                      <a:r>
                        <a:rPr lang="en-US" sz="1300" b="0" dirty="0">
                          <a:solidFill>
                            <a:schemeClr val="tx2"/>
                          </a:solidFill>
                          <a:effectLst/>
                        </a:rPr>
                        <a:t>PER FALL</a:t>
                      </a:r>
                      <a:endParaRPr lang="en-US" sz="1300" b="0" dirty="0">
                        <a:solidFill>
                          <a:schemeClr val="tx2"/>
                        </a:solidFill>
                        <a:effectLst/>
                        <a:latin typeface="Calibri"/>
                        <a:ea typeface="MS PGothic"/>
                        <a:cs typeface="MS PGothic"/>
                      </a:endParaRPr>
                    </a:p>
                  </a:txBody>
                  <a:tcPr marL="68580" marR="68580"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COST </a:t>
                      </a:r>
                      <a:br>
                        <a:rPr lang="en-US" sz="1300" b="0" dirty="0">
                          <a:solidFill>
                            <a:schemeClr val="tx2"/>
                          </a:solidFill>
                          <a:effectLst/>
                        </a:rPr>
                      </a:br>
                      <a:r>
                        <a:rPr lang="en-US" sz="1300" b="0" dirty="0">
                          <a:solidFill>
                            <a:schemeClr val="tx2"/>
                          </a:solidFill>
                          <a:effectLst/>
                        </a:rPr>
                        <a:t>AVOIDANCE</a:t>
                      </a:r>
                      <a:endParaRPr lang="en-US" sz="1300" b="0" dirty="0">
                        <a:solidFill>
                          <a:schemeClr val="tx2"/>
                        </a:solidFill>
                        <a:effectLst/>
                        <a:latin typeface="Calibri"/>
                        <a:ea typeface="MS PGothic"/>
                        <a:cs typeface="MS PGothic"/>
                      </a:endParaRPr>
                    </a:p>
                  </a:txBody>
                  <a:tcPr marL="68580" marR="68580"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ACTUAL </a:t>
                      </a:r>
                      <a:br>
                        <a:rPr lang="en-US" sz="1300" b="0" dirty="0">
                          <a:solidFill>
                            <a:schemeClr val="tx2"/>
                          </a:solidFill>
                          <a:effectLst/>
                        </a:rPr>
                      </a:br>
                      <a:r>
                        <a:rPr lang="en-US" sz="1300" b="0" dirty="0">
                          <a:solidFill>
                            <a:schemeClr val="tx2"/>
                          </a:solidFill>
                          <a:effectLst/>
                        </a:rPr>
                        <a:t>COST</a:t>
                      </a:r>
                      <a:endParaRPr lang="en-US" sz="1300" b="0" dirty="0">
                        <a:solidFill>
                          <a:schemeClr val="tx2"/>
                        </a:solidFill>
                        <a:effectLst/>
                        <a:latin typeface="Calibri"/>
                        <a:ea typeface="MS PGothic"/>
                        <a:cs typeface="MS PGothic"/>
                      </a:endParaRPr>
                    </a:p>
                  </a:txBody>
                  <a:tcPr marL="68580" marR="68580" marT="9525" marB="0" anchor="ctr">
                    <a:lnL w="28575" cap="flat" cmpd="sng" algn="ctr">
                      <a:solidFill>
                        <a:schemeClr val="bg1"/>
                      </a:solidFill>
                      <a:prstDash val="solid"/>
                      <a:round/>
                      <a:headEnd type="none" w="med" len="med"/>
                      <a:tailEnd type="none" w="med" len="med"/>
                    </a:lnL>
                    <a:solidFill>
                      <a:schemeClr val="tx2">
                        <a:lumMod val="40000"/>
                        <a:lumOff val="60000"/>
                      </a:schemeClr>
                    </a:solidFill>
                  </a:tcPr>
                </a:tc>
                <a:extLst>
                  <a:ext uri="{0D108BD9-81ED-4DB2-BD59-A6C34878D82A}">
                    <a16:rowId xmlns:a16="http://schemas.microsoft.com/office/drawing/2014/main" val="10001"/>
                  </a:ext>
                </a:extLst>
              </a:tr>
              <a:tr h="746255">
                <a:tc>
                  <a:txBody>
                    <a:bodyPr/>
                    <a:lstStyle/>
                    <a:p>
                      <a:pPr marL="0" marR="0" algn="ctr">
                        <a:spcBef>
                          <a:spcPts val="0"/>
                        </a:spcBef>
                        <a:spcAft>
                          <a:spcPts val="0"/>
                        </a:spcAft>
                      </a:pPr>
                      <a:r>
                        <a:rPr lang="en-US" sz="1300" b="0" dirty="0">
                          <a:solidFill>
                            <a:schemeClr val="tx2"/>
                          </a:solidFill>
                          <a:effectLst/>
                        </a:rPr>
                        <a:t>FY20 </a:t>
                      </a:r>
                      <a:br>
                        <a:rPr lang="en-US" sz="1300" b="0" dirty="0">
                          <a:solidFill>
                            <a:schemeClr val="tx2"/>
                          </a:solidFill>
                          <a:effectLst/>
                        </a:rPr>
                      </a:br>
                      <a:r>
                        <a:rPr lang="en-US" sz="1300" b="0" i="1" dirty="0">
                          <a:solidFill>
                            <a:schemeClr val="tx2"/>
                          </a:solidFill>
                          <a:effectLst/>
                        </a:rPr>
                        <a:t>(for example)</a:t>
                      </a:r>
                      <a:endParaRPr lang="en-US" sz="1300" b="0" i="1" dirty="0">
                        <a:solidFill>
                          <a:schemeClr val="tx2"/>
                        </a:solidFill>
                        <a:effectLst/>
                        <a:latin typeface="Calibri"/>
                        <a:ea typeface="MS PGothic"/>
                        <a:cs typeface="MS PGothic"/>
                      </a:endParaRPr>
                    </a:p>
                  </a:txBody>
                  <a:tcPr marL="68580" marR="73152" marT="9525" marB="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 10 (baseline)</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0</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latin typeface="Calibri"/>
                          <a:ea typeface="MS PGothic"/>
                          <a:cs typeface="MS PGothic"/>
                        </a:rPr>
                        <a:t>$14,000</a:t>
                      </a: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$0</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 $</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solidFill>
                      <a:schemeClr val="tx2">
                        <a:lumMod val="40000"/>
                        <a:lumOff val="60000"/>
                      </a:schemeClr>
                    </a:solidFill>
                  </a:tcPr>
                </a:tc>
                <a:extLst>
                  <a:ext uri="{0D108BD9-81ED-4DB2-BD59-A6C34878D82A}">
                    <a16:rowId xmlns:a16="http://schemas.microsoft.com/office/drawing/2014/main" val="10002"/>
                  </a:ext>
                </a:extLst>
              </a:tr>
              <a:tr h="524641">
                <a:tc>
                  <a:txBody>
                    <a:bodyPr/>
                    <a:lstStyle/>
                    <a:p>
                      <a:pPr marL="0" marR="0" algn="ctr">
                        <a:spcBef>
                          <a:spcPts val="0"/>
                        </a:spcBef>
                        <a:spcAft>
                          <a:spcPts val="0"/>
                        </a:spcAft>
                      </a:pPr>
                      <a:r>
                        <a:rPr lang="en-US" sz="1300" b="0" dirty="0">
                          <a:solidFill>
                            <a:schemeClr val="tx2"/>
                          </a:solidFill>
                          <a:effectLst/>
                        </a:rPr>
                        <a:t>FY21 </a:t>
                      </a:r>
                      <a:br>
                        <a:rPr lang="en-US" sz="1300" b="0" dirty="0">
                          <a:solidFill>
                            <a:schemeClr val="tx2"/>
                          </a:solidFill>
                          <a:effectLst/>
                        </a:rPr>
                      </a:br>
                      <a:r>
                        <a:rPr lang="en-US" sz="1300" b="0" i="1" dirty="0">
                          <a:solidFill>
                            <a:schemeClr val="tx2"/>
                          </a:solidFill>
                          <a:effectLst/>
                        </a:rPr>
                        <a:t>(for example)</a:t>
                      </a:r>
                      <a:endParaRPr lang="en-US" sz="1300" b="0" i="1" dirty="0">
                        <a:solidFill>
                          <a:schemeClr val="tx2"/>
                        </a:solidFill>
                        <a:effectLst/>
                        <a:latin typeface="Calibri"/>
                        <a:ea typeface="MS PGothic"/>
                        <a:cs typeface="MS PGothic"/>
                      </a:endParaRPr>
                    </a:p>
                  </a:txBody>
                  <a:tcPr marL="68580" marR="73152" marT="9525" marB="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 2</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 8</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 $</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 $</a:t>
                      </a:r>
                      <a:endParaRPr lang="en-US" sz="1300" b="0" dirty="0">
                        <a:solidFill>
                          <a:schemeClr val="tx2"/>
                        </a:solidFill>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extLst>
                  <a:ext uri="{0D108BD9-81ED-4DB2-BD59-A6C34878D82A}">
                    <a16:rowId xmlns:a16="http://schemas.microsoft.com/office/drawing/2014/main" val="10003"/>
                  </a:ext>
                </a:extLst>
              </a:tr>
              <a:tr h="456803">
                <a:tc>
                  <a:txBody>
                    <a:bodyPr/>
                    <a:lstStyle/>
                    <a:p>
                      <a:pPr marL="0" marR="0" algn="ctr">
                        <a:spcBef>
                          <a:spcPts val="0"/>
                        </a:spcBef>
                        <a:spcAft>
                          <a:spcPts val="0"/>
                        </a:spcAft>
                      </a:pPr>
                      <a:r>
                        <a:rPr lang="en-US" sz="1300" dirty="0">
                          <a:solidFill>
                            <a:schemeClr val="tx2"/>
                          </a:solidFill>
                          <a:effectLst/>
                        </a:rPr>
                        <a:t>FY 22</a:t>
                      </a:r>
                      <a:endParaRPr lang="en-US" sz="1300" dirty="0">
                        <a:solidFill>
                          <a:schemeClr val="tx2"/>
                        </a:solidFill>
                        <a:effectLst/>
                        <a:latin typeface="Calibri"/>
                        <a:ea typeface="MS PGothic"/>
                        <a:cs typeface="MS PGothic"/>
                      </a:endParaRPr>
                    </a:p>
                  </a:txBody>
                  <a:tcPr marL="68580" marR="73152" marT="9525" marB="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4"/>
                  </a:ext>
                </a:extLst>
              </a:tr>
              <a:tr h="456803">
                <a:tc>
                  <a:txBody>
                    <a:bodyPr/>
                    <a:lstStyle/>
                    <a:p>
                      <a:pPr marL="0" marR="0" algn="ctr">
                        <a:spcBef>
                          <a:spcPts val="0"/>
                        </a:spcBef>
                        <a:spcAft>
                          <a:spcPts val="0"/>
                        </a:spcAft>
                      </a:pPr>
                      <a:r>
                        <a:rPr lang="en-US" sz="1300" dirty="0">
                          <a:solidFill>
                            <a:schemeClr val="tx2"/>
                          </a:solidFill>
                          <a:effectLst/>
                        </a:rPr>
                        <a:t>FY 23</a:t>
                      </a:r>
                      <a:endParaRPr lang="en-US" sz="1300" dirty="0">
                        <a:solidFill>
                          <a:schemeClr val="tx2"/>
                        </a:solidFill>
                        <a:effectLst/>
                        <a:latin typeface="Calibri"/>
                        <a:ea typeface="MS PGothic"/>
                        <a:cs typeface="MS PGothic"/>
                      </a:endParaRPr>
                    </a:p>
                  </a:txBody>
                  <a:tcPr marL="68580" marR="73152" marT="9525" marB="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5"/>
                  </a:ext>
                </a:extLst>
              </a:tr>
              <a:tr h="456803">
                <a:tc>
                  <a:txBody>
                    <a:bodyPr/>
                    <a:lstStyle/>
                    <a:p>
                      <a:pPr marL="0" marR="0" algn="ctr">
                        <a:spcBef>
                          <a:spcPts val="0"/>
                        </a:spcBef>
                        <a:spcAft>
                          <a:spcPts val="0"/>
                        </a:spcAft>
                      </a:pPr>
                      <a:r>
                        <a:rPr lang="en-US" sz="1300" dirty="0">
                          <a:solidFill>
                            <a:schemeClr val="tx2"/>
                          </a:solidFill>
                          <a:effectLst/>
                        </a:rPr>
                        <a:t>FY 24</a:t>
                      </a:r>
                      <a:endParaRPr lang="en-US" sz="1300" dirty="0">
                        <a:solidFill>
                          <a:schemeClr val="tx2"/>
                        </a:solidFill>
                        <a:effectLst/>
                        <a:latin typeface="Calibri"/>
                        <a:ea typeface="MS PGothic"/>
                        <a:cs typeface="MS PGothic"/>
                      </a:endParaRPr>
                    </a:p>
                  </a:txBody>
                  <a:tcPr marL="68580" marR="73152" marT="9525" marB="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tx2">
                        <a:lumMod val="20000"/>
                        <a:lumOff val="80000"/>
                      </a:schemeClr>
                    </a:solidFill>
                  </a:tcPr>
                </a:tc>
                <a:tc>
                  <a:txBody>
                    <a:bodyPr/>
                    <a:lstStyle/>
                    <a:p>
                      <a:pPr marL="0" marR="0" algn="ctr">
                        <a:spcBef>
                          <a:spcPts val="0"/>
                        </a:spcBef>
                        <a:spcAft>
                          <a:spcPts val="0"/>
                        </a:spcAft>
                      </a:pPr>
                      <a:r>
                        <a:rPr lang="en-US" sz="1300" dirty="0">
                          <a:effectLst/>
                        </a:rPr>
                        <a:t> </a:t>
                      </a:r>
                      <a:endParaRPr lang="en-US" sz="1300" dirty="0">
                        <a:effectLst/>
                        <a:latin typeface="Calibri"/>
                        <a:ea typeface="MS PGothic"/>
                        <a:cs typeface="MS PGothic"/>
                      </a:endParaRPr>
                    </a:p>
                  </a:txBody>
                  <a:tcPr marL="68580" marR="73152" marT="9525" marB="0"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solidFill>
                      <a:schemeClr val="tx2">
                        <a:lumMod val="20000"/>
                        <a:lumOff val="80000"/>
                      </a:schemeClr>
                    </a:solidFill>
                  </a:tcPr>
                </a:tc>
                <a:extLst>
                  <a:ext uri="{0D108BD9-81ED-4DB2-BD59-A6C34878D82A}">
                    <a16:rowId xmlns:a16="http://schemas.microsoft.com/office/drawing/2014/main" val="10006"/>
                  </a:ext>
                </a:extLst>
              </a:tr>
            </a:tbl>
          </a:graphicData>
        </a:graphic>
      </p:graphicFrame>
      <p:sp>
        <p:nvSpPr>
          <p:cNvPr id="7"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
        <p:nvSpPr>
          <p:cNvPr id="8"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10</a:t>
            </a:r>
          </a:p>
        </p:txBody>
      </p:sp>
      <p:sp>
        <p:nvSpPr>
          <p:cNvPr id="4" name="TextBox 3">
            <a:extLst>
              <a:ext uri="{FF2B5EF4-FFF2-40B4-BE49-F238E27FC236}">
                <a16:creationId xmlns:a16="http://schemas.microsoft.com/office/drawing/2014/main" id="{95E0E478-8CC7-46FF-96BA-BA26BAE2BA9F}"/>
              </a:ext>
            </a:extLst>
          </p:cNvPr>
          <p:cNvSpPr txBox="1"/>
          <p:nvPr/>
        </p:nvSpPr>
        <p:spPr>
          <a:xfrm flipH="1">
            <a:off x="437707" y="5555067"/>
            <a:ext cx="5848350" cy="200055"/>
          </a:xfrm>
          <a:prstGeom prst="rect">
            <a:avLst/>
          </a:prstGeom>
          <a:noFill/>
        </p:spPr>
        <p:txBody>
          <a:bodyPr wrap="square" rtlCol="0">
            <a:spAutoFit/>
          </a:bodyPr>
          <a:lstStyle/>
          <a:p>
            <a:r>
              <a:rPr lang="en-US" sz="700" i="1" dirty="0">
                <a:solidFill>
                  <a:schemeClr val="tx2"/>
                </a:solidFill>
              </a:rPr>
              <a:t>10 Joint Commission, 2015 </a:t>
            </a:r>
          </a:p>
        </p:txBody>
      </p:sp>
    </p:spTree>
    <p:extLst>
      <p:ext uri="{BB962C8B-B14F-4D97-AF65-F5344CB8AC3E}">
        <p14:creationId xmlns:p14="http://schemas.microsoft.com/office/powerpoint/2010/main" val="866184128"/>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500" dirty="0"/>
              <a:t>ROI: Cost Avoidance</a:t>
            </a:r>
            <a:endParaRPr lang="en-US" dirty="0"/>
          </a:p>
        </p:txBody>
      </p:sp>
      <p:sp>
        <p:nvSpPr>
          <p:cNvPr id="4" name="Content Placeholder 2"/>
          <p:cNvSpPr txBox="1">
            <a:spLocks/>
          </p:cNvSpPr>
          <p:nvPr/>
        </p:nvSpPr>
        <p:spPr>
          <a:xfrm>
            <a:off x="457200" y="5334000"/>
            <a:ext cx="8126798" cy="276206"/>
          </a:xfrm>
          <a:prstGeom prst="rect">
            <a:avLst/>
          </a:prstGeom>
        </p:spPr>
        <p:txBody>
          <a:bodyPr vert="horz" lIns="91440" tIns="45720" rIns="91440" bIns="45720" rtlCol="0">
            <a:normAutofit/>
          </a:bodyPr>
          <a:lstStyle>
            <a:lvl1pPr marL="256032" indent="-256032" algn="l" defTabSz="457200" rtl="0" eaLnBrk="1" latinLnBrk="0" hangingPunct="1">
              <a:spcBef>
                <a:spcPct val="20000"/>
              </a:spcBef>
              <a:buFont typeface="Arial"/>
              <a:buChar char="•"/>
              <a:defRPr sz="2000" kern="1200">
                <a:solidFill>
                  <a:srgbClr val="0C3565"/>
                </a:solidFill>
                <a:latin typeface="+mn-lt"/>
                <a:ea typeface="+mn-ea"/>
                <a:cs typeface="+mn-cs"/>
              </a:defRPr>
            </a:lvl1pPr>
            <a:lvl2pPr marL="557784" indent="-285750" algn="l" defTabSz="457200" rtl="0" eaLnBrk="1" latinLnBrk="0" hangingPunct="1">
              <a:spcBef>
                <a:spcPct val="20000"/>
              </a:spcBef>
              <a:buFont typeface="Arial"/>
              <a:buChar char="–"/>
              <a:defRPr sz="2000" kern="1200">
                <a:solidFill>
                  <a:srgbClr val="0C3565"/>
                </a:solidFill>
                <a:latin typeface="+mn-lt"/>
                <a:ea typeface="+mn-ea"/>
                <a:cs typeface="+mn-cs"/>
              </a:defRPr>
            </a:lvl2pPr>
            <a:lvl3pPr marL="777240" indent="-228600" algn="l" defTabSz="457200" rtl="0" eaLnBrk="1" latinLnBrk="0" hangingPunct="1">
              <a:spcBef>
                <a:spcPct val="20000"/>
              </a:spcBef>
              <a:buFont typeface="Arial"/>
              <a:buChar char="•"/>
              <a:defRPr sz="2000" kern="1200">
                <a:solidFill>
                  <a:srgbClr val="0C3565"/>
                </a:solidFill>
                <a:latin typeface="+mn-lt"/>
                <a:ea typeface="+mn-ea"/>
                <a:cs typeface="+mn-cs"/>
              </a:defRPr>
            </a:lvl3pPr>
            <a:lvl4pPr marL="1051560" indent="-228600" algn="l" defTabSz="457200" rtl="0" eaLnBrk="1" latinLnBrk="0" hangingPunct="1">
              <a:spcBef>
                <a:spcPct val="20000"/>
              </a:spcBef>
              <a:buFont typeface="Arial"/>
              <a:buChar char="–"/>
              <a:defRPr sz="2000" kern="1200">
                <a:solidFill>
                  <a:srgbClr val="0C3565"/>
                </a:solidFill>
                <a:latin typeface="+mn-lt"/>
                <a:ea typeface="+mn-ea"/>
                <a:cs typeface="+mn-cs"/>
              </a:defRPr>
            </a:lvl4pPr>
            <a:lvl5pPr marL="1280160" indent="-228600" algn="l" defTabSz="457200" rtl="0" eaLnBrk="1" latinLnBrk="0" hangingPunct="1">
              <a:spcBef>
                <a:spcPct val="20000"/>
              </a:spcBef>
              <a:buFont typeface="Arial"/>
              <a:buChar char="»"/>
              <a:defRPr sz="2000" i="1" kern="1200">
                <a:solidFill>
                  <a:srgbClr val="0C3565"/>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700" i="1" dirty="0">
                <a:solidFill>
                  <a:schemeClr val="tx2"/>
                </a:solidFill>
              </a:rPr>
              <a:t>4 NSI Nursing Solutions, 2020</a:t>
            </a:r>
          </a:p>
          <a:p>
            <a:pPr marL="0" indent="0">
              <a:buNone/>
            </a:pPr>
            <a:endParaRPr lang="en-US" sz="600" i="1" dirty="0">
              <a:solidFill>
                <a:srgbClr val="0B3464"/>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059766741"/>
              </p:ext>
            </p:extLst>
          </p:nvPr>
        </p:nvGraphicFramePr>
        <p:xfrm>
          <a:off x="457200" y="1023909"/>
          <a:ext cx="8229602" cy="4165619"/>
        </p:xfrm>
        <a:graphic>
          <a:graphicData uri="http://schemas.openxmlformats.org/drawingml/2006/table">
            <a:tbl>
              <a:tblPr firstRow="1" firstCol="1" bandRow="1">
                <a:tableStyleId>{5C22544A-7EE6-4342-B048-85BDC9FD1C3A}</a:tableStyleId>
              </a:tblPr>
              <a:tblGrid>
                <a:gridCol w="1384277">
                  <a:extLst>
                    <a:ext uri="{9D8B030D-6E8A-4147-A177-3AD203B41FA5}">
                      <a16:colId xmlns:a16="http://schemas.microsoft.com/office/drawing/2014/main" val="20000"/>
                    </a:ext>
                  </a:extLst>
                </a:gridCol>
                <a:gridCol w="1369065">
                  <a:extLst>
                    <a:ext uri="{9D8B030D-6E8A-4147-A177-3AD203B41FA5}">
                      <a16:colId xmlns:a16="http://schemas.microsoft.com/office/drawing/2014/main" val="20001"/>
                    </a:ext>
                  </a:extLst>
                </a:gridCol>
                <a:gridCol w="1369065">
                  <a:extLst>
                    <a:ext uri="{9D8B030D-6E8A-4147-A177-3AD203B41FA5}">
                      <a16:colId xmlns:a16="http://schemas.microsoft.com/office/drawing/2014/main" val="20002"/>
                    </a:ext>
                  </a:extLst>
                </a:gridCol>
                <a:gridCol w="1369065">
                  <a:extLst>
                    <a:ext uri="{9D8B030D-6E8A-4147-A177-3AD203B41FA5}">
                      <a16:colId xmlns:a16="http://schemas.microsoft.com/office/drawing/2014/main" val="20003"/>
                    </a:ext>
                  </a:extLst>
                </a:gridCol>
                <a:gridCol w="1369065">
                  <a:extLst>
                    <a:ext uri="{9D8B030D-6E8A-4147-A177-3AD203B41FA5}">
                      <a16:colId xmlns:a16="http://schemas.microsoft.com/office/drawing/2014/main" val="20004"/>
                    </a:ext>
                  </a:extLst>
                </a:gridCol>
                <a:gridCol w="1369065">
                  <a:extLst>
                    <a:ext uri="{9D8B030D-6E8A-4147-A177-3AD203B41FA5}">
                      <a16:colId xmlns:a16="http://schemas.microsoft.com/office/drawing/2014/main" val="20005"/>
                    </a:ext>
                  </a:extLst>
                </a:gridCol>
              </a:tblGrid>
              <a:tr h="457200">
                <a:tc gridSpan="6">
                  <a:txBody>
                    <a:bodyPr/>
                    <a:lstStyle/>
                    <a:p>
                      <a:pPr marL="0" marR="0" algn="ctr">
                        <a:spcBef>
                          <a:spcPts val="0"/>
                        </a:spcBef>
                        <a:spcAft>
                          <a:spcPts val="0"/>
                        </a:spcAft>
                      </a:pPr>
                      <a:r>
                        <a:rPr lang="en-US" sz="1600" dirty="0">
                          <a:solidFill>
                            <a:schemeClr val="bg1"/>
                          </a:solidFill>
                          <a:effectLst/>
                        </a:rPr>
                        <a:t>NURSE</a:t>
                      </a:r>
                      <a:r>
                        <a:rPr lang="en-US" sz="1600" baseline="0" dirty="0">
                          <a:solidFill>
                            <a:schemeClr val="bg1"/>
                          </a:solidFill>
                          <a:effectLst/>
                        </a:rPr>
                        <a:t> TURNOVER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1" u="none" strike="noStrike" kern="1200" cap="none" spc="0" normalizeH="0" baseline="0" noProof="0" dirty="0">
                          <a:ln>
                            <a:noFill/>
                          </a:ln>
                          <a:solidFill>
                            <a:schemeClr val="bg1"/>
                          </a:solidFill>
                          <a:effectLst/>
                          <a:uLnTx/>
                          <a:uFillTx/>
                          <a:latin typeface="+mn-lt"/>
                          <a:ea typeface="+mn-ea"/>
                          <a:cs typeface="+mn-cs"/>
                        </a:rPr>
                        <a:t>This table can be used to demonstrate potential/actual avoidable costs by using organization’s current data.</a:t>
                      </a:r>
                    </a:p>
                    <a:p>
                      <a:pPr marL="0" marR="0" algn="ctr">
                        <a:spcBef>
                          <a:spcPts val="0"/>
                        </a:spcBef>
                        <a:spcAft>
                          <a:spcPts val="0"/>
                        </a:spcAft>
                      </a:pPr>
                      <a:endParaRPr lang="en-US" sz="1100" dirty="0">
                        <a:solidFill>
                          <a:schemeClr val="bg1"/>
                        </a:solidFill>
                        <a:effectLst/>
                        <a:latin typeface="Calibri"/>
                        <a:ea typeface="MS PGothic"/>
                        <a:cs typeface="+mn-cs"/>
                      </a:endParaRPr>
                    </a:p>
                  </a:txBody>
                  <a:tcPr marL="68580" marR="68580" marT="9525" marB="0" anchor="ctr">
                    <a:solidFill>
                      <a:schemeClr val="accen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006475">
                <a:tc>
                  <a:txBody>
                    <a:bodyPr/>
                    <a:lstStyle/>
                    <a:p>
                      <a:pPr marL="0" marR="0" algn="ctr">
                        <a:spcBef>
                          <a:spcPts val="0"/>
                        </a:spcBef>
                        <a:spcAft>
                          <a:spcPts val="0"/>
                        </a:spcAft>
                      </a:pPr>
                      <a:r>
                        <a:rPr lang="en-US" sz="1300" b="0" dirty="0">
                          <a:solidFill>
                            <a:schemeClr val="tx2"/>
                          </a:solidFill>
                          <a:effectLst/>
                        </a:rPr>
                        <a:t>FY YEAR</a:t>
                      </a:r>
                      <a:endParaRPr lang="en-US" sz="1300" b="0" dirty="0">
                        <a:solidFill>
                          <a:schemeClr val="tx2"/>
                        </a:solidFill>
                        <a:effectLst/>
                        <a:latin typeface="Calibri"/>
                        <a:ea typeface="MS PGothic"/>
                        <a:cs typeface="+mn-cs"/>
                      </a:endParaRPr>
                    </a:p>
                  </a:txBody>
                  <a:tcPr marL="68580" marR="182880" marT="9525" marB="0" anchor="ctr">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ACTUAL </a:t>
                      </a:r>
                      <a:br>
                        <a:rPr lang="en-US" sz="1300" b="0" dirty="0">
                          <a:solidFill>
                            <a:schemeClr val="tx2"/>
                          </a:solidFill>
                          <a:effectLst/>
                        </a:rPr>
                      </a:br>
                      <a:r>
                        <a:rPr lang="en-US" sz="1300" b="0" dirty="0">
                          <a:solidFill>
                            <a:schemeClr val="tx2"/>
                          </a:solidFill>
                          <a:effectLst/>
                        </a:rPr>
                        <a:t>INCIDENTS OF NURSE TURNOVER</a:t>
                      </a:r>
                      <a:endParaRPr lang="en-US" sz="1300" b="0" dirty="0">
                        <a:solidFill>
                          <a:schemeClr val="tx2"/>
                        </a:solidFill>
                        <a:effectLst/>
                        <a:latin typeface="Calibri"/>
                        <a:ea typeface="MS PGothic"/>
                        <a:cs typeface="+mn-cs"/>
                      </a:endParaRPr>
                    </a:p>
                  </a:txBody>
                  <a:tcPr marL="68580" marR="68580"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AVOIDED</a:t>
                      </a:r>
                    </a:p>
                    <a:p>
                      <a:pPr marL="0" marR="0" algn="ctr">
                        <a:spcBef>
                          <a:spcPts val="0"/>
                        </a:spcBef>
                        <a:spcAft>
                          <a:spcPts val="0"/>
                        </a:spcAft>
                      </a:pPr>
                      <a:r>
                        <a:rPr lang="en-US" sz="1300" b="0" dirty="0">
                          <a:solidFill>
                            <a:schemeClr val="tx2"/>
                          </a:solidFill>
                          <a:effectLst/>
                        </a:rPr>
                        <a:t>INCIDENTS OF NURSE TURNOVER</a:t>
                      </a:r>
                      <a:endParaRPr lang="en-US" sz="1300" b="0" dirty="0">
                        <a:solidFill>
                          <a:schemeClr val="tx2"/>
                        </a:solidFill>
                        <a:effectLst/>
                        <a:latin typeface="Calibri"/>
                        <a:ea typeface="MS PGothic"/>
                        <a:cs typeface="+mn-cs"/>
                      </a:endParaRPr>
                    </a:p>
                  </a:txBody>
                  <a:tcPr marL="68580" marR="68580"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COST </a:t>
                      </a:r>
                      <a:br>
                        <a:rPr lang="en-US" sz="1300" b="0" dirty="0">
                          <a:solidFill>
                            <a:schemeClr val="tx2"/>
                          </a:solidFill>
                          <a:effectLst/>
                        </a:rPr>
                      </a:br>
                      <a:r>
                        <a:rPr lang="en-US" sz="1300" b="0" dirty="0">
                          <a:solidFill>
                            <a:schemeClr val="tx2"/>
                          </a:solidFill>
                          <a:effectLst/>
                        </a:rPr>
                        <a:t>PER NURSE</a:t>
                      </a:r>
                      <a:r>
                        <a:rPr lang="en-US" sz="1300" b="0" baseline="0" dirty="0">
                          <a:solidFill>
                            <a:schemeClr val="tx2"/>
                          </a:solidFill>
                          <a:effectLst/>
                        </a:rPr>
                        <a:t> TURNOVER</a:t>
                      </a:r>
                      <a:endParaRPr lang="en-US" sz="1300" b="0" dirty="0">
                        <a:solidFill>
                          <a:schemeClr val="tx2"/>
                        </a:solidFill>
                        <a:effectLst/>
                        <a:latin typeface="Calibri"/>
                        <a:ea typeface="MS PGothic"/>
                        <a:cs typeface="+mn-cs"/>
                      </a:endParaRPr>
                    </a:p>
                  </a:txBody>
                  <a:tcPr marL="68580" marR="68580"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COST </a:t>
                      </a:r>
                      <a:br>
                        <a:rPr lang="en-US" sz="1300" b="0" dirty="0">
                          <a:solidFill>
                            <a:schemeClr val="tx2"/>
                          </a:solidFill>
                          <a:effectLst/>
                        </a:rPr>
                      </a:br>
                      <a:r>
                        <a:rPr lang="en-US" sz="1300" b="0" dirty="0">
                          <a:solidFill>
                            <a:schemeClr val="tx2"/>
                          </a:solidFill>
                          <a:effectLst/>
                        </a:rPr>
                        <a:t>AVOIDANCE</a:t>
                      </a:r>
                      <a:endParaRPr lang="en-US" sz="1300" b="0" dirty="0">
                        <a:solidFill>
                          <a:schemeClr val="tx2"/>
                        </a:solidFill>
                        <a:effectLst/>
                        <a:latin typeface="Calibri"/>
                        <a:ea typeface="MS PGothic"/>
                        <a:cs typeface="+mn-cs"/>
                      </a:endParaRPr>
                    </a:p>
                  </a:txBody>
                  <a:tcPr marL="68580" marR="68580"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marL="0" marR="0" algn="ctr">
                        <a:spcBef>
                          <a:spcPts val="0"/>
                        </a:spcBef>
                        <a:spcAft>
                          <a:spcPts val="0"/>
                        </a:spcAft>
                      </a:pPr>
                      <a:r>
                        <a:rPr lang="en-US" sz="1300" b="0" dirty="0">
                          <a:solidFill>
                            <a:schemeClr val="tx2"/>
                          </a:solidFill>
                          <a:effectLst/>
                        </a:rPr>
                        <a:t>ACTUAL </a:t>
                      </a:r>
                      <a:br>
                        <a:rPr lang="en-US" sz="1300" b="0" dirty="0">
                          <a:solidFill>
                            <a:schemeClr val="tx2"/>
                          </a:solidFill>
                          <a:effectLst/>
                        </a:rPr>
                      </a:br>
                      <a:r>
                        <a:rPr lang="en-US" sz="1300" b="0" dirty="0">
                          <a:solidFill>
                            <a:schemeClr val="tx2"/>
                          </a:solidFill>
                          <a:effectLst/>
                        </a:rPr>
                        <a:t>COST</a:t>
                      </a:r>
                      <a:endParaRPr lang="en-US" sz="1300" b="0" dirty="0">
                        <a:solidFill>
                          <a:schemeClr val="tx2"/>
                        </a:solidFill>
                        <a:effectLst/>
                        <a:latin typeface="Calibri"/>
                        <a:ea typeface="MS PGothic"/>
                        <a:cs typeface="+mn-cs"/>
                      </a:endParaRPr>
                    </a:p>
                  </a:txBody>
                  <a:tcPr marL="68580" marR="68580" marT="9525" marB="0" anchor="ctr">
                    <a:lnL w="28575" cap="flat" cmpd="sng" algn="ctr">
                      <a:solidFill>
                        <a:schemeClr val="bg1"/>
                      </a:solidFill>
                      <a:prstDash val="solid"/>
                      <a:round/>
                      <a:headEnd type="none" w="med" len="med"/>
                      <a:tailEnd type="none" w="med" len="med"/>
                    </a:lnL>
                    <a:solidFill>
                      <a:schemeClr val="tx2">
                        <a:lumMod val="40000"/>
                        <a:lumOff val="60000"/>
                      </a:schemeClr>
                    </a:solidFill>
                  </a:tcPr>
                </a:tc>
                <a:extLst>
                  <a:ext uri="{0D108BD9-81ED-4DB2-BD59-A6C34878D82A}">
                    <a16:rowId xmlns:a16="http://schemas.microsoft.com/office/drawing/2014/main" val="10001"/>
                  </a:ext>
                </a:extLst>
              </a:tr>
              <a:tr h="746255">
                <a:tc>
                  <a:txBody>
                    <a:bodyPr/>
                    <a:lstStyle/>
                    <a:p>
                      <a:pPr marL="0" marR="0" algn="ctr">
                        <a:spcBef>
                          <a:spcPts val="0"/>
                        </a:spcBef>
                        <a:spcAft>
                          <a:spcPts val="0"/>
                        </a:spcAft>
                      </a:pPr>
                      <a:r>
                        <a:rPr lang="en-US" sz="1300" b="0" dirty="0">
                          <a:solidFill>
                            <a:schemeClr val="tx2"/>
                          </a:solidFill>
                          <a:effectLst/>
                        </a:rPr>
                        <a:t>FY20 </a:t>
                      </a:r>
                      <a:br>
                        <a:rPr lang="en-US" sz="1300" b="0" dirty="0">
                          <a:solidFill>
                            <a:schemeClr val="tx2"/>
                          </a:solidFill>
                          <a:effectLst/>
                        </a:rPr>
                      </a:br>
                      <a:r>
                        <a:rPr lang="en-US" sz="1300" b="0" i="1" dirty="0">
                          <a:solidFill>
                            <a:schemeClr val="tx2"/>
                          </a:solidFill>
                          <a:effectLst/>
                        </a:rPr>
                        <a:t>(for example)</a:t>
                      </a:r>
                      <a:endParaRPr lang="en-US" sz="1300" b="0" i="1" dirty="0">
                        <a:solidFill>
                          <a:schemeClr val="tx2"/>
                        </a:solidFill>
                        <a:effectLst/>
                        <a:latin typeface="Calibri"/>
                        <a:ea typeface="MS PGothic"/>
                        <a:cs typeface="+mn-cs"/>
                      </a:endParaRPr>
                    </a:p>
                  </a:txBody>
                  <a:tcPr marL="68580" marR="73152" marT="9525" marB="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dirty="0">
                          <a:solidFill>
                            <a:schemeClr val="tx2"/>
                          </a:solidFill>
                          <a:effectLst/>
                        </a:rPr>
                        <a:t> 20 (baseline)</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dirty="0">
                          <a:solidFill>
                            <a:schemeClr val="tx2"/>
                          </a:solidFill>
                          <a:effectLst/>
                        </a:rPr>
                        <a:t>0</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lnSpc>
                          <a:spcPct val="115000"/>
                        </a:lnSpc>
                        <a:spcBef>
                          <a:spcPts val="0"/>
                        </a:spcBef>
                        <a:spcAft>
                          <a:spcPts val="0"/>
                        </a:spcAft>
                      </a:pPr>
                      <a:r>
                        <a:rPr lang="en-US" sz="1300" kern="1200" dirty="0">
                          <a:solidFill>
                            <a:schemeClr val="tx2"/>
                          </a:solidFill>
                          <a:effectLst/>
                          <a:latin typeface="+mn-lt"/>
                          <a:ea typeface="+mn-ea"/>
                          <a:cs typeface="+mn-cs"/>
                        </a:rPr>
                        <a:t>$33,000 to $56,000</a:t>
                      </a:r>
                    </a:p>
                    <a:p>
                      <a:pPr marL="0" marR="0" algn="ctr">
                        <a:lnSpc>
                          <a:spcPct val="115000"/>
                        </a:lnSpc>
                        <a:spcBef>
                          <a:spcPts val="0"/>
                        </a:spcBef>
                        <a:spcAft>
                          <a:spcPts val="0"/>
                        </a:spcAft>
                      </a:pPr>
                      <a:r>
                        <a:rPr lang="en-US" sz="1300" kern="1200" dirty="0">
                          <a:solidFill>
                            <a:schemeClr val="tx2"/>
                          </a:solidFill>
                          <a:effectLst/>
                          <a:latin typeface="+mn-lt"/>
                          <a:ea typeface="+mn-ea"/>
                          <a:cs typeface="+mn-cs"/>
                          <a:hlinkClick r:id="rId3"/>
                        </a:rPr>
                        <a:t>Nurse Turnover</a:t>
                      </a:r>
                      <a:endParaRPr lang="en-US" sz="1300" kern="1200" dirty="0">
                        <a:solidFill>
                          <a:schemeClr val="tx2"/>
                        </a:solidFill>
                        <a:effectLst/>
                        <a:latin typeface="+mn-lt"/>
                        <a:ea typeface="+mn-ea"/>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dirty="0">
                          <a:solidFill>
                            <a:schemeClr val="tx2"/>
                          </a:solidFill>
                          <a:effectLst/>
                        </a:rPr>
                        <a:t>$0</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dirty="0">
                          <a:solidFill>
                            <a:schemeClr val="tx2"/>
                          </a:solidFill>
                          <a:effectLst/>
                        </a:rPr>
                        <a:t> $960,000</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solidFill>
                      <a:schemeClr val="tx2">
                        <a:lumMod val="40000"/>
                        <a:lumOff val="60000"/>
                      </a:schemeClr>
                    </a:solidFill>
                  </a:tcPr>
                </a:tc>
                <a:extLst>
                  <a:ext uri="{0D108BD9-81ED-4DB2-BD59-A6C34878D82A}">
                    <a16:rowId xmlns:a16="http://schemas.microsoft.com/office/drawing/2014/main" val="10002"/>
                  </a:ext>
                </a:extLst>
              </a:tr>
              <a:tr h="524641">
                <a:tc>
                  <a:txBody>
                    <a:bodyPr/>
                    <a:lstStyle/>
                    <a:p>
                      <a:pPr marL="0" marR="0" algn="ctr">
                        <a:spcBef>
                          <a:spcPts val="0"/>
                        </a:spcBef>
                        <a:spcAft>
                          <a:spcPts val="0"/>
                        </a:spcAft>
                      </a:pPr>
                      <a:r>
                        <a:rPr lang="en-US" sz="1300" b="0" dirty="0">
                          <a:solidFill>
                            <a:schemeClr val="tx2"/>
                          </a:solidFill>
                          <a:effectLst/>
                        </a:rPr>
                        <a:t>FY21 </a:t>
                      </a:r>
                      <a:br>
                        <a:rPr lang="en-US" sz="1300" b="0" dirty="0">
                          <a:solidFill>
                            <a:schemeClr val="tx2"/>
                          </a:solidFill>
                          <a:effectLst/>
                        </a:rPr>
                      </a:br>
                      <a:r>
                        <a:rPr lang="en-US" sz="1300" b="0" i="1" dirty="0">
                          <a:solidFill>
                            <a:schemeClr val="tx2"/>
                          </a:solidFill>
                          <a:effectLst/>
                        </a:rPr>
                        <a:t>(for example)</a:t>
                      </a:r>
                      <a:endParaRPr lang="en-US" sz="1300" b="0" i="1" dirty="0">
                        <a:solidFill>
                          <a:schemeClr val="tx2"/>
                        </a:solidFill>
                        <a:effectLst/>
                        <a:latin typeface="Calibri"/>
                        <a:ea typeface="MS PGothic"/>
                        <a:cs typeface="+mn-cs"/>
                      </a:endParaRPr>
                    </a:p>
                  </a:txBody>
                  <a:tcPr marL="68580" marR="73152" marT="9525" marB="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dirty="0">
                          <a:solidFill>
                            <a:schemeClr val="tx2"/>
                          </a:solidFill>
                          <a:effectLst/>
                        </a:rPr>
                        <a:t> 10</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dirty="0">
                          <a:solidFill>
                            <a:schemeClr val="tx2"/>
                          </a:solidFill>
                          <a:effectLst/>
                        </a:rPr>
                        <a:t> 10</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dirty="0">
                          <a:solidFill>
                            <a:schemeClr val="tx2"/>
                          </a:solidFill>
                          <a:effectLst/>
                        </a:rPr>
                        <a:t> $48,000</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dirty="0">
                          <a:solidFill>
                            <a:schemeClr val="tx2"/>
                          </a:solidFill>
                          <a:effectLst/>
                        </a:rPr>
                        <a:t> $480,000</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marR="0" algn="ctr">
                        <a:spcBef>
                          <a:spcPts val="0"/>
                        </a:spcBef>
                        <a:spcAft>
                          <a:spcPts val="0"/>
                        </a:spcAft>
                      </a:pPr>
                      <a:r>
                        <a:rPr lang="en-US" sz="1300" dirty="0">
                          <a:solidFill>
                            <a:schemeClr val="tx2"/>
                          </a:solidFill>
                          <a:effectLst/>
                        </a:rPr>
                        <a:t> $480,000</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lumMod val="40000"/>
                        <a:lumOff val="60000"/>
                      </a:schemeClr>
                    </a:solidFill>
                  </a:tcPr>
                </a:tc>
                <a:extLst>
                  <a:ext uri="{0D108BD9-81ED-4DB2-BD59-A6C34878D82A}">
                    <a16:rowId xmlns:a16="http://schemas.microsoft.com/office/drawing/2014/main" val="10003"/>
                  </a:ext>
                </a:extLst>
              </a:tr>
              <a:tr h="423041">
                <a:tc>
                  <a:txBody>
                    <a:bodyPr/>
                    <a:lstStyle/>
                    <a:p>
                      <a:pPr marL="0" marR="0" algn="ctr">
                        <a:spcBef>
                          <a:spcPts val="0"/>
                        </a:spcBef>
                        <a:spcAft>
                          <a:spcPts val="0"/>
                        </a:spcAft>
                      </a:pPr>
                      <a:r>
                        <a:rPr lang="en-US" sz="1300" dirty="0">
                          <a:solidFill>
                            <a:schemeClr val="tx2"/>
                          </a:solidFill>
                          <a:effectLst/>
                        </a:rPr>
                        <a:t>FY 22</a:t>
                      </a:r>
                      <a:endParaRPr lang="en-US" sz="1300" dirty="0">
                        <a:solidFill>
                          <a:schemeClr val="tx2"/>
                        </a:solidFill>
                        <a:effectLst/>
                        <a:latin typeface="Calibri"/>
                        <a:ea typeface="MS PGothic"/>
                        <a:cs typeface="+mn-cs"/>
                      </a:endParaRPr>
                    </a:p>
                  </a:txBody>
                  <a:tcPr marL="68580" marR="73152" marT="9525" marB="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algn="ctr">
                        <a:spcBef>
                          <a:spcPts val="0"/>
                        </a:spcBef>
                        <a:spcAft>
                          <a:spcPts val="0"/>
                        </a:spcAft>
                      </a:pPr>
                      <a:r>
                        <a:rPr lang="en-US" sz="1300" dirty="0">
                          <a:solidFill>
                            <a:schemeClr val="tx2"/>
                          </a:solidFill>
                          <a:effectLst/>
                        </a:rPr>
                        <a:t> </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algn="ctr">
                        <a:spcBef>
                          <a:spcPts val="0"/>
                        </a:spcBef>
                        <a:spcAft>
                          <a:spcPts val="0"/>
                        </a:spcAft>
                      </a:pPr>
                      <a:r>
                        <a:rPr lang="en-US" sz="1300" dirty="0">
                          <a:solidFill>
                            <a:schemeClr val="tx2"/>
                          </a:solidFill>
                          <a:effectLst/>
                        </a:rPr>
                        <a:t> </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algn="ctr">
                        <a:spcBef>
                          <a:spcPts val="0"/>
                        </a:spcBef>
                        <a:spcAft>
                          <a:spcPts val="0"/>
                        </a:spcAft>
                      </a:pPr>
                      <a:r>
                        <a:rPr lang="en-US" sz="1300" dirty="0">
                          <a:solidFill>
                            <a:schemeClr val="tx2"/>
                          </a:solidFill>
                          <a:effectLst/>
                        </a:rPr>
                        <a:t> </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algn="ctr">
                        <a:spcBef>
                          <a:spcPts val="0"/>
                        </a:spcBef>
                        <a:spcAft>
                          <a:spcPts val="0"/>
                        </a:spcAft>
                      </a:pPr>
                      <a:r>
                        <a:rPr lang="en-US" sz="1300" dirty="0">
                          <a:solidFill>
                            <a:schemeClr val="tx2"/>
                          </a:solidFill>
                          <a:effectLst/>
                        </a:rPr>
                        <a:t> </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algn="ctr">
                        <a:spcBef>
                          <a:spcPts val="0"/>
                        </a:spcBef>
                        <a:spcAft>
                          <a:spcPts val="0"/>
                        </a:spcAft>
                      </a:pPr>
                      <a:r>
                        <a:rPr lang="en-US" sz="1300" dirty="0">
                          <a:solidFill>
                            <a:schemeClr val="tx2"/>
                          </a:solidFill>
                          <a:effectLst/>
                        </a:rPr>
                        <a:t> </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4"/>
                  </a:ext>
                </a:extLst>
              </a:tr>
              <a:tr h="423041">
                <a:tc>
                  <a:txBody>
                    <a:bodyPr/>
                    <a:lstStyle/>
                    <a:p>
                      <a:pPr marL="0" marR="0" algn="ctr">
                        <a:spcBef>
                          <a:spcPts val="0"/>
                        </a:spcBef>
                        <a:spcAft>
                          <a:spcPts val="0"/>
                        </a:spcAft>
                      </a:pPr>
                      <a:r>
                        <a:rPr lang="en-US" sz="1300" dirty="0">
                          <a:solidFill>
                            <a:schemeClr val="tx2"/>
                          </a:solidFill>
                          <a:effectLst/>
                        </a:rPr>
                        <a:t>FY 23</a:t>
                      </a:r>
                      <a:endParaRPr lang="en-US" sz="1300" dirty="0">
                        <a:solidFill>
                          <a:schemeClr val="tx2"/>
                        </a:solidFill>
                        <a:effectLst/>
                        <a:latin typeface="Calibri"/>
                        <a:ea typeface="MS PGothic"/>
                        <a:cs typeface="+mn-cs"/>
                      </a:endParaRPr>
                    </a:p>
                  </a:txBody>
                  <a:tcPr marL="68580" marR="73152" marT="9525" marB="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algn="ctr">
                        <a:spcBef>
                          <a:spcPts val="0"/>
                        </a:spcBef>
                        <a:spcAft>
                          <a:spcPts val="0"/>
                        </a:spcAft>
                      </a:pPr>
                      <a:r>
                        <a:rPr lang="en-US" sz="1300" dirty="0">
                          <a:solidFill>
                            <a:schemeClr val="tx2"/>
                          </a:solidFill>
                          <a:effectLst/>
                        </a:rPr>
                        <a:t> </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algn="ctr">
                        <a:spcBef>
                          <a:spcPts val="0"/>
                        </a:spcBef>
                        <a:spcAft>
                          <a:spcPts val="0"/>
                        </a:spcAft>
                      </a:pPr>
                      <a:r>
                        <a:rPr lang="en-US" sz="1300" dirty="0">
                          <a:solidFill>
                            <a:schemeClr val="tx2"/>
                          </a:solidFill>
                          <a:effectLst/>
                        </a:rPr>
                        <a:t> </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algn="ctr">
                        <a:spcBef>
                          <a:spcPts val="0"/>
                        </a:spcBef>
                        <a:spcAft>
                          <a:spcPts val="0"/>
                        </a:spcAft>
                      </a:pPr>
                      <a:r>
                        <a:rPr lang="en-US" sz="1300" dirty="0">
                          <a:solidFill>
                            <a:schemeClr val="tx2"/>
                          </a:solidFill>
                          <a:effectLst/>
                        </a:rPr>
                        <a:t> </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algn="ctr">
                        <a:spcBef>
                          <a:spcPts val="0"/>
                        </a:spcBef>
                        <a:spcAft>
                          <a:spcPts val="0"/>
                        </a:spcAft>
                      </a:pPr>
                      <a:r>
                        <a:rPr lang="en-US" sz="1300" dirty="0">
                          <a:solidFill>
                            <a:schemeClr val="tx2"/>
                          </a:solidFill>
                          <a:effectLst/>
                        </a:rPr>
                        <a:t> </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algn="ctr">
                        <a:spcBef>
                          <a:spcPts val="0"/>
                        </a:spcBef>
                        <a:spcAft>
                          <a:spcPts val="0"/>
                        </a:spcAft>
                      </a:pPr>
                      <a:r>
                        <a:rPr lang="en-US" sz="1300" dirty="0">
                          <a:solidFill>
                            <a:schemeClr val="tx2"/>
                          </a:solidFill>
                          <a:effectLst/>
                        </a:rPr>
                        <a:t> </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5"/>
                  </a:ext>
                </a:extLst>
              </a:tr>
              <a:tr h="423041">
                <a:tc>
                  <a:txBody>
                    <a:bodyPr/>
                    <a:lstStyle/>
                    <a:p>
                      <a:pPr marL="0" marR="0" algn="ctr">
                        <a:spcBef>
                          <a:spcPts val="0"/>
                        </a:spcBef>
                        <a:spcAft>
                          <a:spcPts val="0"/>
                        </a:spcAft>
                      </a:pPr>
                      <a:r>
                        <a:rPr lang="en-US" sz="1300" dirty="0">
                          <a:solidFill>
                            <a:schemeClr val="tx2"/>
                          </a:solidFill>
                          <a:effectLst/>
                        </a:rPr>
                        <a:t>FY 24</a:t>
                      </a:r>
                      <a:endParaRPr lang="en-US" sz="1300" dirty="0">
                        <a:solidFill>
                          <a:schemeClr val="tx2"/>
                        </a:solidFill>
                        <a:effectLst/>
                        <a:latin typeface="Calibri"/>
                        <a:ea typeface="MS PGothic"/>
                        <a:cs typeface="+mn-cs"/>
                      </a:endParaRPr>
                    </a:p>
                  </a:txBody>
                  <a:tcPr marL="68580" marR="73152" marT="9525" marB="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accent1">
                        <a:lumMod val="40000"/>
                        <a:lumOff val="60000"/>
                      </a:schemeClr>
                    </a:solidFill>
                  </a:tcPr>
                </a:tc>
                <a:tc>
                  <a:txBody>
                    <a:bodyPr/>
                    <a:lstStyle/>
                    <a:p>
                      <a:pPr marL="0" marR="0" algn="ctr">
                        <a:spcBef>
                          <a:spcPts val="0"/>
                        </a:spcBef>
                        <a:spcAft>
                          <a:spcPts val="0"/>
                        </a:spcAft>
                      </a:pPr>
                      <a:r>
                        <a:rPr lang="en-US" sz="1300" dirty="0">
                          <a:solidFill>
                            <a:schemeClr val="tx2"/>
                          </a:solidFill>
                          <a:effectLst/>
                        </a:rPr>
                        <a:t> </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accent1">
                        <a:lumMod val="40000"/>
                        <a:lumOff val="60000"/>
                      </a:schemeClr>
                    </a:solidFill>
                  </a:tcPr>
                </a:tc>
                <a:tc>
                  <a:txBody>
                    <a:bodyPr/>
                    <a:lstStyle/>
                    <a:p>
                      <a:pPr marL="0" marR="0" algn="ctr">
                        <a:spcBef>
                          <a:spcPts val="0"/>
                        </a:spcBef>
                        <a:spcAft>
                          <a:spcPts val="0"/>
                        </a:spcAft>
                      </a:pPr>
                      <a:r>
                        <a:rPr lang="en-US" sz="1300" dirty="0">
                          <a:solidFill>
                            <a:schemeClr val="tx2"/>
                          </a:solidFill>
                          <a:effectLst/>
                        </a:rPr>
                        <a:t> </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accent1">
                        <a:lumMod val="40000"/>
                        <a:lumOff val="60000"/>
                      </a:schemeClr>
                    </a:solidFill>
                  </a:tcPr>
                </a:tc>
                <a:tc>
                  <a:txBody>
                    <a:bodyPr/>
                    <a:lstStyle/>
                    <a:p>
                      <a:pPr marL="0" marR="0" algn="ctr">
                        <a:spcBef>
                          <a:spcPts val="0"/>
                        </a:spcBef>
                        <a:spcAft>
                          <a:spcPts val="0"/>
                        </a:spcAft>
                      </a:pPr>
                      <a:r>
                        <a:rPr lang="en-US" sz="1300" dirty="0">
                          <a:solidFill>
                            <a:schemeClr val="tx2"/>
                          </a:solidFill>
                          <a:effectLst/>
                        </a:rPr>
                        <a:t> </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accent1">
                        <a:lumMod val="40000"/>
                        <a:lumOff val="60000"/>
                      </a:schemeClr>
                    </a:solidFill>
                  </a:tcPr>
                </a:tc>
                <a:tc>
                  <a:txBody>
                    <a:bodyPr/>
                    <a:lstStyle/>
                    <a:p>
                      <a:pPr marL="0" marR="0" algn="ctr">
                        <a:spcBef>
                          <a:spcPts val="0"/>
                        </a:spcBef>
                        <a:spcAft>
                          <a:spcPts val="0"/>
                        </a:spcAft>
                      </a:pPr>
                      <a:r>
                        <a:rPr lang="en-US" sz="1300" dirty="0">
                          <a:solidFill>
                            <a:schemeClr val="tx2"/>
                          </a:solidFill>
                          <a:effectLst/>
                        </a:rPr>
                        <a:t> </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accent1">
                        <a:lumMod val="40000"/>
                        <a:lumOff val="60000"/>
                      </a:schemeClr>
                    </a:solidFill>
                  </a:tcPr>
                </a:tc>
                <a:tc>
                  <a:txBody>
                    <a:bodyPr/>
                    <a:lstStyle/>
                    <a:p>
                      <a:pPr marL="0" marR="0" algn="ctr">
                        <a:spcBef>
                          <a:spcPts val="0"/>
                        </a:spcBef>
                        <a:spcAft>
                          <a:spcPts val="0"/>
                        </a:spcAft>
                      </a:pPr>
                      <a:r>
                        <a:rPr lang="en-US" sz="1300" dirty="0">
                          <a:solidFill>
                            <a:schemeClr val="tx2"/>
                          </a:solidFill>
                          <a:effectLst/>
                        </a:rPr>
                        <a:t> </a:t>
                      </a:r>
                      <a:endParaRPr lang="en-US" sz="1300" dirty="0">
                        <a:solidFill>
                          <a:schemeClr val="tx2"/>
                        </a:solidFill>
                        <a:effectLst/>
                        <a:latin typeface="Calibri"/>
                        <a:ea typeface="MS PGothic"/>
                        <a:cs typeface="+mn-cs"/>
                      </a:endParaRPr>
                    </a:p>
                  </a:txBody>
                  <a:tcPr marL="68580" marR="73152" marT="9525" marB="0"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solidFill>
                      <a:schemeClr val="accent1">
                        <a:lumMod val="40000"/>
                        <a:lumOff val="60000"/>
                      </a:schemeClr>
                    </a:solidFill>
                  </a:tcPr>
                </a:tc>
                <a:extLst>
                  <a:ext uri="{0D108BD9-81ED-4DB2-BD59-A6C34878D82A}">
                    <a16:rowId xmlns:a16="http://schemas.microsoft.com/office/drawing/2014/main" val="10006"/>
                  </a:ext>
                </a:extLst>
              </a:tr>
            </a:tbl>
          </a:graphicData>
        </a:graphic>
      </p:graphicFrame>
      <p:sp>
        <p:nvSpPr>
          <p:cNvPr id="8"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
        <p:nvSpPr>
          <p:cNvPr id="9"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11</a:t>
            </a:r>
          </a:p>
        </p:txBody>
      </p:sp>
    </p:spTree>
    <p:extLst>
      <p:ext uri="{BB962C8B-B14F-4D97-AF65-F5344CB8AC3E}">
        <p14:creationId xmlns:p14="http://schemas.microsoft.com/office/powerpoint/2010/main" val="167968146"/>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1588"/>
            <a:ext cx="9146116" cy="6859587"/>
          </a:xfrm>
        </p:spPr>
      </p:pic>
      <p:sp>
        <p:nvSpPr>
          <p:cNvPr id="5" name="Title 4"/>
          <p:cNvSpPr>
            <a:spLocks noGrp="1"/>
          </p:cNvSpPr>
          <p:nvPr>
            <p:ph type="title"/>
          </p:nvPr>
        </p:nvSpPr>
        <p:spPr>
          <a:xfrm>
            <a:off x="685800" y="685800"/>
            <a:ext cx="8229600" cy="3048000"/>
          </a:xfrm>
        </p:spPr>
        <p:txBody>
          <a:bodyPr>
            <a:normAutofit/>
          </a:bodyPr>
          <a:lstStyle/>
          <a:p>
            <a:r>
              <a:rPr lang="en-US" sz="3600" dirty="0">
                <a:solidFill>
                  <a:schemeClr val="bg1"/>
                </a:solidFill>
              </a:rPr>
              <a:t>Discussion and </a:t>
            </a:r>
            <a:br>
              <a:rPr lang="en-US" sz="3600" dirty="0">
                <a:solidFill>
                  <a:schemeClr val="bg1"/>
                </a:solidFill>
              </a:rPr>
            </a:br>
            <a:r>
              <a:rPr lang="en-US" sz="3600" dirty="0">
                <a:solidFill>
                  <a:schemeClr val="bg1"/>
                </a:solidFill>
              </a:rPr>
              <a:t>Questions</a:t>
            </a: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94129" y="1633726"/>
            <a:ext cx="5300064" cy="3319274"/>
          </a:xfrm>
          <a:prstGeom prst="rect">
            <a:avLst/>
          </a:prstGeom>
        </p:spPr>
      </p:pic>
    </p:spTree>
    <p:extLst>
      <p:ext uri="{BB962C8B-B14F-4D97-AF65-F5344CB8AC3E}">
        <p14:creationId xmlns:p14="http://schemas.microsoft.com/office/powerpoint/2010/main" val="9922704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300" dirty="0"/>
              <a:t>References</a:t>
            </a:r>
          </a:p>
        </p:txBody>
      </p:sp>
      <p:sp>
        <p:nvSpPr>
          <p:cNvPr id="3" name="Content Placeholder 2"/>
          <p:cNvSpPr>
            <a:spLocks noGrp="1"/>
          </p:cNvSpPr>
          <p:nvPr>
            <p:ph idx="1"/>
          </p:nvPr>
        </p:nvSpPr>
        <p:spPr>
          <a:xfrm>
            <a:off x="457200" y="1123950"/>
            <a:ext cx="8229600" cy="4514850"/>
          </a:xfrm>
        </p:spPr>
        <p:txBody>
          <a:bodyPr>
            <a:noAutofit/>
          </a:bodyPr>
          <a:lstStyle/>
          <a:p>
            <a:pPr marL="0" indent="0">
              <a:lnSpc>
                <a:spcPts val="1420"/>
              </a:lnSpc>
              <a:spcBef>
                <a:spcPts val="1200"/>
              </a:spcBef>
              <a:buNone/>
            </a:pPr>
            <a:r>
              <a:rPr lang="en-US" sz="1600" dirty="0"/>
              <a:t>1.  Aiken LH, </a:t>
            </a:r>
            <a:r>
              <a:rPr lang="en-US" sz="1600" dirty="0" err="1"/>
              <a:t>Sermeus</a:t>
            </a:r>
            <a:r>
              <a:rPr lang="en-US" sz="1600" dirty="0"/>
              <a:t> W, Van den </a:t>
            </a:r>
            <a:r>
              <a:rPr lang="en-US" sz="1600" dirty="0" err="1"/>
              <a:t>Heede</a:t>
            </a:r>
            <a:r>
              <a:rPr lang="en-US" sz="1600" dirty="0"/>
              <a:t> K, Sloane DM, </a:t>
            </a:r>
            <a:r>
              <a:rPr lang="en-US" sz="1600" dirty="0" err="1"/>
              <a:t>Busse</a:t>
            </a:r>
            <a:r>
              <a:rPr lang="en-US" sz="1600" dirty="0"/>
              <a:t> R, et al. Patient safety, satisfaction, and quality of hospital care: cross sectional surveys of nurses and patients in 12 countries in Europe and the United States. BMJ. 2012 Mar 20;344:e1717.</a:t>
            </a:r>
          </a:p>
          <a:p>
            <a:pPr marL="0" indent="0">
              <a:lnSpc>
                <a:spcPts val="1420"/>
              </a:lnSpc>
              <a:spcBef>
                <a:spcPts val="1200"/>
              </a:spcBef>
              <a:buNone/>
            </a:pPr>
            <a:r>
              <a:rPr lang="en-US" sz="1600" dirty="0"/>
              <a:t>2.  McHugh MD, </a:t>
            </a:r>
            <a:r>
              <a:rPr lang="en-US" sz="1600" dirty="0" err="1"/>
              <a:t>Kutney</a:t>
            </a:r>
            <a:r>
              <a:rPr lang="en-US" sz="1600" dirty="0"/>
              <a:t>-Lee A, </a:t>
            </a:r>
            <a:r>
              <a:rPr lang="en-US" sz="1600" dirty="0" err="1"/>
              <a:t>Cimiotti</a:t>
            </a:r>
            <a:r>
              <a:rPr lang="en-US" sz="1600" dirty="0"/>
              <a:t> JP, Sloane DM, Aiken LH. Nurses’ widespread job dissatisfaction, burnout, and frustration with health benefits signal problems for patient care. Health Affairs. 2011;30(2):202-210. </a:t>
            </a:r>
          </a:p>
          <a:p>
            <a:pPr marL="0" indent="0">
              <a:lnSpc>
                <a:spcPts val="1420"/>
              </a:lnSpc>
              <a:spcBef>
                <a:spcPts val="1200"/>
              </a:spcBef>
              <a:buNone/>
            </a:pPr>
            <a:r>
              <a:rPr lang="en-US" sz="1600" dirty="0"/>
              <a:t>3.  Kovner CT, Brewer CS, </a:t>
            </a:r>
            <a:r>
              <a:rPr lang="en-US" sz="1600" dirty="0" err="1"/>
              <a:t>Fatehi</a:t>
            </a:r>
            <a:r>
              <a:rPr lang="en-US" sz="1600" dirty="0"/>
              <a:t> F, Jun J. What does nurse turnover rate mean and what is the rate? Policy Polit </a:t>
            </a:r>
            <a:r>
              <a:rPr lang="en-US" sz="1600" dirty="0" err="1"/>
              <a:t>Nurs</a:t>
            </a:r>
            <a:r>
              <a:rPr lang="en-US" sz="1600" dirty="0"/>
              <a:t> </a:t>
            </a:r>
            <a:r>
              <a:rPr lang="en-US" sz="1600" dirty="0" err="1"/>
              <a:t>Pract</a:t>
            </a:r>
            <a:r>
              <a:rPr lang="en-US" sz="1600" dirty="0"/>
              <a:t>. 2014 Aug-Nov;15(3-4):64-71.</a:t>
            </a:r>
          </a:p>
          <a:p>
            <a:pPr marL="0" indent="0">
              <a:lnSpc>
                <a:spcPts val="1420"/>
              </a:lnSpc>
              <a:spcBef>
                <a:spcPts val="1200"/>
              </a:spcBef>
              <a:buNone/>
            </a:pPr>
            <a:r>
              <a:rPr lang="en-US" sz="1600" dirty="0"/>
              <a:t>4.  NSI Nursing Solutions, Inc. 2020 National Healthcare Retention &amp; RN Staffing Report; 2020. Accessed 07/17/20 at https://www.nsinursingsolutions.com/Documents/Library/NSI_National_Health_Care_Retention_Report.pdf</a:t>
            </a:r>
          </a:p>
          <a:p>
            <a:pPr marL="0" indent="0">
              <a:lnSpc>
                <a:spcPts val="1420"/>
              </a:lnSpc>
              <a:spcBef>
                <a:spcPts val="1200"/>
              </a:spcBef>
              <a:buNone/>
            </a:pPr>
            <a:r>
              <a:rPr lang="en-US" sz="1600" dirty="0"/>
              <a:t>5.  </a:t>
            </a:r>
            <a:r>
              <a:rPr lang="en-US" sz="1600" dirty="0" err="1"/>
              <a:t>Kutney</a:t>
            </a:r>
            <a:r>
              <a:rPr lang="en-US" sz="1600" dirty="0"/>
              <a:t>-Lee A, </a:t>
            </a:r>
            <a:r>
              <a:rPr lang="en-US" sz="1600" dirty="0" err="1"/>
              <a:t>Germack</a:t>
            </a:r>
            <a:r>
              <a:rPr lang="en-US" sz="1600" dirty="0"/>
              <a:t> H, Hatfield L, Kelly S., Maguire P, et al.  Nurse engagement in shared governance and patient and nurse outcomes. J </a:t>
            </a:r>
            <a:r>
              <a:rPr lang="en-US" sz="1600" dirty="0" err="1"/>
              <a:t>Nurs</a:t>
            </a:r>
            <a:r>
              <a:rPr lang="en-US" sz="1600" dirty="0"/>
              <a:t> Admin. 2016;46(11):605-612.</a:t>
            </a:r>
          </a:p>
          <a:p>
            <a:pPr marL="0" indent="0">
              <a:lnSpc>
                <a:spcPts val="1420"/>
              </a:lnSpc>
              <a:spcBef>
                <a:spcPts val="1200"/>
              </a:spcBef>
              <a:buNone/>
            </a:pPr>
            <a:endParaRPr lang="en-US" sz="1100" dirty="0"/>
          </a:p>
        </p:txBody>
      </p:sp>
      <p:sp>
        <p:nvSpPr>
          <p:cNvPr id="5"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2019 American Nurses Credentialing Center</a:t>
            </a:r>
          </a:p>
        </p:txBody>
      </p:sp>
      <p:sp>
        <p:nvSpPr>
          <p:cNvPr id="6"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18</a:t>
            </a:r>
          </a:p>
        </p:txBody>
      </p:sp>
    </p:spTree>
    <p:extLst>
      <p:ext uri="{BB962C8B-B14F-4D97-AF65-F5344CB8AC3E}">
        <p14:creationId xmlns:p14="http://schemas.microsoft.com/office/powerpoint/2010/main" val="840979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9009C-058B-40C1-A309-00D9190E597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ADD790A-66F7-4423-AE20-7A9EA175DE49}"/>
              </a:ext>
            </a:extLst>
          </p:cNvPr>
          <p:cNvSpPr>
            <a:spLocks noGrp="1"/>
          </p:cNvSpPr>
          <p:nvPr>
            <p:ph idx="1"/>
          </p:nvPr>
        </p:nvSpPr>
        <p:spPr/>
        <p:txBody>
          <a:bodyPr>
            <a:normAutofit fontScale="77500" lnSpcReduction="20000"/>
          </a:bodyPr>
          <a:lstStyle/>
          <a:p>
            <a:pPr marL="0" indent="0">
              <a:lnSpc>
                <a:spcPts val="1420"/>
              </a:lnSpc>
              <a:spcBef>
                <a:spcPts val="1200"/>
              </a:spcBef>
              <a:buNone/>
            </a:pPr>
            <a:r>
              <a:rPr lang="en-US" dirty="0"/>
              <a:t>6.  Department of Health and Human Services Centers for Medicare &amp; Medicaid Services. Hospital Value-Based Purchasing (ICN 907664); September 2015. Accessed 01/19/19 at https://www.cms.gov/Outreach-and-Education/Medicare-Learning-Network-MLN/MLNProducts/Downloads/Hospital_VBPurchasing_Fact_Sheet_ICN907664.pdf</a:t>
            </a:r>
          </a:p>
          <a:p>
            <a:pPr marL="0" indent="0">
              <a:lnSpc>
                <a:spcPts val="1420"/>
              </a:lnSpc>
              <a:spcBef>
                <a:spcPts val="1200"/>
              </a:spcBef>
              <a:buNone/>
            </a:pPr>
            <a:r>
              <a:rPr lang="en-US" dirty="0"/>
              <a:t>7.  Press Ganey.  Health Care Workforce Special Report: The State of Engagement (White Paper); 2019.  Accessed 07/17/20 at https://www.pressganey.com/blog/press-ganey-releases-special-report-on-state-of-health-care-workforce-engagement</a:t>
            </a:r>
          </a:p>
          <a:p>
            <a:pPr marL="0" indent="0">
              <a:lnSpc>
                <a:spcPts val="1420"/>
              </a:lnSpc>
              <a:spcBef>
                <a:spcPts val="1200"/>
              </a:spcBef>
              <a:buNone/>
            </a:pPr>
            <a:r>
              <a:rPr lang="en-US" dirty="0"/>
              <a:t>8.  Lake ET, Sanders J, </a:t>
            </a:r>
            <a:r>
              <a:rPr lang="en-US" dirty="0" err="1"/>
              <a:t>Duan</a:t>
            </a:r>
            <a:r>
              <a:rPr lang="en-US" dirty="0"/>
              <a:t> R, </a:t>
            </a:r>
            <a:r>
              <a:rPr lang="en-US" dirty="0" err="1"/>
              <a:t>Riman</a:t>
            </a:r>
            <a:r>
              <a:rPr lang="en-US" dirty="0"/>
              <a:t> KA, Schoenauer KM, Chen Y.  A Meta-Analysis of the Associations Between the Nurse Work Environment in Hospitals and 4 Sets of Outcomes. Med Care. 2019 May;57(5):353-361. </a:t>
            </a:r>
            <a:r>
              <a:rPr lang="en-US" dirty="0" err="1"/>
              <a:t>doi</a:t>
            </a:r>
            <a:r>
              <a:rPr lang="en-US" dirty="0"/>
              <a:t>: 10.1097/MLR.0000000000001109.</a:t>
            </a:r>
          </a:p>
          <a:p>
            <a:pPr marL="0" indent="0">
              <a:lnSpc>
                <a:spcPts val="1420"/>
              </a:lnSpc>
              <a:spcBef>
                <a:spcPts val="1200"/>
              </a:spcBef>
              <a:buNone/>
            </a:pPr>
            <a:r>
              <a:rPr lang="en-US" dirty="0"/>
              <a:t>9.  </a:t>
            </a:r>
            <a:r>
              <a:rPr lang="en-US" dirty="0" err="1"/>
              <a:t>Schmier</a:t>
            </a:r>
            <a:r>
              <a:rPr lang="en-US" dirty="0"/>
              <a:t> JK, Hulme-Lowe CK, </a:t>
            </a:r>
            <a:r>
              <a:rPr lang="en-US" dirty="0" err="1"/>
              <a:t>Semenova</a:t>
            </a:r>
            <a:r>
              <a:rPr lang="en-US" dirty="0"/>
              <a:t> S, </a:t>
            </a:r>
            <a:r>
              <a:rPr lang="en-US" dirty="0" err="1"/>
              <a:t>Klenk</a:t>
            </a:r>
            <a:r>
              <a:rPr lang="en-US" dirty="0"/>
              <a:t> JA, </a:t>
            </a:r>
            <a:r>
              <a:rPr lang="en-US" dirty="0" err="1"/>
              <a:t>DeLeo</a:t>
            </a:r>
            <a:r>
              <a:rPr lang="en-US" dirty="0"/>
              <a:t> PC, et al. Estimated hospital costs associated with preventable health care-associated infections if health care antiseptic products were unavailable. </a:t>
            </a:r>
            <a:r>
              <a:rPr lang="en-US" dirty="0" err="1"/>
              <a:t>Clinicoecon</a:t>
            </a:r>
            <a:r>
              <a:rPr lang="en-US" dirty="0"/>
              <a:t> Outcomes Res. 2016 May 13;8:197-205. </a:t>
            </a:r>
            <a:r>
              <a:rPr lang="en-US" dirty="0" err="1"/>
              <a:t>doi</a:t>
            </a:r>
            <a:r>
              <a:rPr lang="en-US" dirty="0"/>
              <a:t>: 10.2147/CEOR.S102505. </a:t>
            </a:r>
            <a:r>
              <a:rPr lang="en-US" dirty="0" err="1"/>
              <a:t>eCollection</a:t>
            </a:r>
            <a:r>
              <a:rPr lang="en-US" dirty="0"/>
              <a:t> 2016.</a:t>
            </a:r>
          </a:p>
          <a:p>
            <a:pPr marL="0" indent="0">
              <a:lnSpc>
                <a:spcPts val="1420"/>
              </a:lnSpc>
              <a:spcBef>
                <a:spcPts val="1200"/>
              </a:spcBef>
              <a:buNone/>
            </a:pPr>
            <a:r>
              <a:rPr lang="en-US" dirty="0"/>
              <a:t>10.  Joint Commission.  Sentinel Event Alert: Preventing falls and fall-related injuries in health care facilities (Issue 55; Sept 28); 2015.  Accessed 07/17/20 at https://www.jointcommission.org/-/media/deprecated-unorganized/imported-assets/tjc/system-folders/topics-library/sea_55pdf.pdf?db=web&amp;hash=53EE3CDCBD00C29C89B781C4F4CFA1D7</a:t>
            </a:r>
          </a:p>
          <a:p>
            <a:pPr marL="0" indent="0">
              <a:lnSpc>
                <a:spcPts val="1420"/>
              </a:lnSpc>
              <a:spcBef>
                <a:spcPts val="1200"/>
              </a:spcBef>
              <a:buNone/>
            </a:pPr>
            <a:endParaRPr lang="en-US" dirty="0"/>
          </a:p>
          <a:p>
            <a:pPr marL="0" indent="0">
              <a:lnSpc>
                <a:spcPts val="1420"/>
              </a:lnSpc>
              <a:spcBef>
                <a:spcPts val="1200"/>
              </a:spcBef>
              <a:buNone/>
            </a:pPr>
            <a:endParaRPr lang="en-US" dirty="0"/>
          </a:p>
          <a:p>
            <a:endParaRPr lang="en-US" dirty="0"/>
          </a:p>
        </p:txBody>
      </p:sp>
    </p:spTree>
    <p:extLst>
      <p:ext uri="{BB962C8B-B14F-4D97-AF65-F5344CB8AC3E}">
        <p14:creationId xmlns:p14="http://schemas.microsoft.com/office/powerpoint/2010/main" val="27768679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1"/>
          <p:cNvSpPr txBox="1">
            <a:spLocks/>
          </p:cNvSpPr>
          <p:nvPr/>
        </p:nvSpPr>
        <p:spPr>
          <a:xfrm>
            <a:off x="472632" y="632769"/>
            <a:ext cx="7680768" cy="2087559"/>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1" kern="1200">
                <a:solidFill>
                  <a:srgbClr val="0C3565"/>
                </a:solidFill>
                <a:latin typeface="+mj-lt"/>
                <a:ea typeface="+mj-ea"/>
                <a:cs typeface="+mj-cs"/>
              </a:defRPr>
            </a:lvl1pPr>
          </a:lstStyle>
          <a:p>
            <a:pPr>
              <a:lnSpc>
                <a:spcPts val="3820"/>
              </a:lnSpc>
              <a:spcBef>
                <a:spcPts val="1200"/>
              </a:spcBef>
            </a:pPr>
            <a:r>
              <a:rPr lang="en-US" sz="3600" dirty="0">
                <a:solidFill>
                  <a:schemeClr val="bg1"/>
                </a:solidFill>
              </a:rPr>
              <a:t>Valuable Resources for your Pathway to Excellence</a:t>
            </a:r>
            <a:r>
              <a:rPr lang="en-US" sz="3600" baseline="30000" dirty="0">
                <a:solidFill>
                  <a:schemeClr val="bg1"/>
                </a:solidFill>
              </a:rPr>
              <a:t>® </a:t>
            </a:r>
            <a:r>
              <a:rPr lang="en-US" sz="3600" dirty="0">
                <a:solidFill>
                  <a:schemeClr val="bg1"/>
                </a:solidFill>
              </a:rPr>
              <a:t>Journey</a:t>
            </a:r>
          </a:p>
        </p:txBody>
      </p:sp>
      <p:sp>
        <p:nvSpPr>
          <p:cNvPr id="6" name="Rectangle 5">
            <a:extLst>
              <a:ext uri="{FF2B5EF4-FFF2-40B4-BE49-F238E27FC236}">
                <a16:creationId xmlns:a16="http://schemas.microsoft.com/office/drawing/2014/main" id="{B7741D40-2338-439D-ADB2-421012B19744}"/>
              </a:ext>
            </a:extLst>
          </p:cNvPr>
          <p:cNvSpPr/>
          <p:nvPr/>
        </p:nvSpPr>
        <p:spPr>
          <a:xfrm>
            <a:off x="472632" y="3068232"/>
            <a:ext cx="4937568" cy="1672253"/>
          </a:xfrm>
          <a:prstGeom prst="rect">
            <a:avLst/>
          </a:prstGeom>
        </p:spPr>
        <p:txBody>
          <a:bodyPr wrap="square">
            <a:spAutoFit/>
          </a:bodyPr>
          <a:lstStyle/>
          <a:p>
            <a:pPr lvl="0">
              <a:spcBef>
                <a:spcPts val="3000"/>
              </a:spcBef>
              <a:defRPr/>
            </a:pPr>
            <a:r>
              <a:rPr lang="en-US" b="1" dirty="0">
                <a:solidFill>
                  <a:schemeClr val="bg1"/>
                </a:solidFill>
              </a:rPr>
              <a:t>Start your journey by contacting: </a:t>
            </a:r>
            <a:endParaRPr lang="en-US" dirty="0">
              <a:solidFill>
                <a:schemeClr val="bg1"/>
              </a:solidFill>
            </a:endParaRPr>
          </a:p>
          <a:p>
            <a:pPr lvl="0">
              <a:spcBef>
                <a:spcPts val="1000"/>
              </a:spcBef>
              <a:defRPr/>
            </a:pPr>
            <a:r>
              <a:rPr lang="en-US" dirty="0">
                <a:solidFill>
                  <a:schemeClr val="bg1"/>
                </a:solidFill>
              </a:rPr>
              <a:t>pathwayinfo@ana.org </a:t>
            </a:r>
            <a:br>
              <a:rPr lang="en-US" b="1" dirty="0">
                <a:solidFill>
                  <a:schemeClr val="bg1"/>
                </a:solidFill>
              </a:rPr>
            </a:br>
            <a:r>
              <a:rPr lang="cs-CZ" dirty="0">
                <a:solidFill>
                  <a:schemeClr val="bg1"/>
                </a:solidFill>
              </a:rPr>
              <a:t>301.628.5222</a:t>
            </a:r>
            <a:r>
              <a:rPr lang="en-US" b="1" dirty="0">
                <a:solidFill>
                  <a:schemeClr val="bg1"/>
                </a:solidFill>
              </a:rPr>
              <a:t> </a:t>
            </a:r>
          </a:p>
          <a:p>
            <a:pPr lvl="0">
              <a:spcBef>
                <a:spcPts val="1000"/>
              </a:spcBef>
              <a:defRPr/>
            </a:pPr>
            <a:r>
              <a:rPr lang="en-US" sz="3200" b="1" dirty="0">
                <a:solidFill>
                  <a:schemeClr val="bg1"/>
                </a:solidFill>
                <a:latin typeface="Freestyle Script" panose="030804020302050B0404" pitchFamily="66" charset="0"/>
              </a:rPr>
              <a:t>The Pathway team is ready to support you!</a:t>
            </a:r>
          </a:p>
        </p:txBody>
      </p:sp>
    </p:spTree>
    <p:extLst>
      <p:ext uri="{BB962C8B-B14F-4D97-AF65-F5344CB8AC3E}">
        <p14:creationId xmlns:p14="http://schemas.microsoft.com/office/powerpoint/2010/main" val="27553221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5A008-B53C-4181-9E6B-7DF2672A028C}"/>
              </a:ext>
            </a:extLst>
          </p:cNvPr>
          <p:cNvSpPr>
            <a:spLocks noGrp="1"/>
          </p:cNvSpPr>
          <p:nvPr>
            <p:ph type="title"/>
          </p:nvPr>
        </p:nvSpPr>
        <p:spPr>
          <a:xfrm>
            <a:off x="457200" y="309414"/>
            <a:ext cx="8229600" cy="849312"/>
          </a:xfrm>
        </p:spPr>
        <p:txBody>
          <a:bodyPr/>
          <a:lstStyle/>
          <a:p>
            <a:r>
              <a:rPr lang="en-US" sz="2300" dirty="0"/>
              <a:t>Challenges of the Current Global Health Care Landscape</a:t>
            </a:r>
            <a:endParaRPr lang="en-US" dirty="0"/>
          </a:p>
        </p:txBody>
      </p:sp>
      <p:graphicFrame>
        <p:nvGraphicFramePr>
          <p:cNvPr id="4" name="Content Placeholder 3">
            <a:extLst>
              <a:ext uri="{FF2B5EF4-FFF2-40B4-BE49-F238E27FC236}">
                <a16:creationId xmlns:a16="http://schemas.microsoft.com/office/drawing/2014/main" id="{D03B082E-0280-40B4-AB71-CBD12AC47086}"/>
              </a:ext>
            </a:extLst>
          </p:cNvPr>
          <p:cNvGraphicFramePr>
            <a:graphicFrameLocks noGrp="1"/>
          </p:cNvGraphicFramePr>
          <p:nvPr>
            <p:ph idx="1"/>
            <p:extLst>
              <p:ext uri="{D42A27DB-BD31-4B8C-83A1-F6EECF244321}">
                <p14:modId xmlns:p14="http://schemas.microsoft.com/office/powerpoint/2010/main" val="2011676092"/>
              </p:ext>
            </p:extLst>
          </p:nvPr>
        </p:nvGraphicFramePr>
        <p:xfrm>
          <a:off x="457200" y="1123950"/>
          <a:ext cx="8229600" cy="4606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596734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4900" y="381000"/>
            <a:ext cx="6934200" cy="857250"/>
          </a:xfrm>
        </p:spPr>
        <p:txBody>
          <a:bodyPr>
            <a:normAutofit/>
          </a:bodyPr>
          <a:lstStyle/>
          <a:p>
            <a:pPr lvl="0" algn="l"/>
            <a:r>
              <a:rPr lang="en-US" sz="2400" dirty="0">
                <a:solidFill>
                  <a:schemeClr val="tx2">
                    <a:lumMod val="75000"/>
                  </a:schemeClr>
                </a:solidFill>
              </a:rPr>
              <a:t>       </a:t>
            </a:r>
            <a:r>
              <a:rPr lang="en-US" sz="2300" dirty="0"/>
              <a:t>Free! Pathway Program Overview Video</a:t>
            </a:r>
          </a:p>
        </p:txBody>
      </p:sp>
      <p:sp>
        <p:nvSpPr>
          <p:cNvPr id="4" name="Footer Placeholder 17">
            <a:extLst>
              <a:ext uri="{FF2B5EF4-FFF2-40B4-BE49-F238E27FC236}">
                <a16:creationId xmlns:a16="http://schemas.microsoft.com/office/drawing/2014/main" id="{87725A19-1CA2-43CC-9E16-2DA26C95D610}"/>
              </a:ext>
            </a:extLst>
          </p:cNvPr>
          <p:cNvSpPr>
            <a:spLocks noGrp="1"/>
          </p:cNvSpPr>
          <p:nvPr>
            <p:ph type="ftr" sz="quarter" idx="3"/>
          </p:nvPr>
        </p:nvSpPr>
        <p:spPr>
          <a:xfrm>
            <a:off x="2743200" y="6294437"/>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pic>
        <p:nvPicPr>
          <p:cNvPr id="3" name="Online Media 2" title="Introducing your Nursing Team to Pathway to Excellence">
            <a:hlinkClick r:id="" action="ppaction://media"/>
            <a:extLst>
              <a:ext uri="{FF2B5EF4-FFF2-40B4-BE49-F238E27FC236}">
                <a16:creationId xmlns:a16="http://schemas.microsoft.com/office/drawing/2014/main" id="{DF3A990D-6C28-4BCD-996F-1165DD5BC7E8}"/>
              </a:ext>
            </a:extLst>
          </p:cNvPr>
          <p:cNvPicPr>
            <a:picLocks noRot="1" noChangeAspect="1"/>
          </p:cNvPicPr>
          <p:nvPr>
            <a:videoFile r:link="rId1"/>
          </p:nvPr>
        </p:nvPicPr>
        <p:blipFill>
          <a:blip r:embed="rId4"/>
          <a:stretch>
            <a:fillRect/>
          </a:stretch>
        </p:blipFill>
        <p:spPr>
          <a:xfrm>
            <a:off x="1371600" y="1714500"/>
            <a:ext cx="6096000" cy="3429000"/>
          </a:xfrm>
          <a:prstGeom prst="rect">
            <a:avLst/>
          </a:prstGeom>
        </p:spPr>
      </p:pic>
    </p:spTree>
    <p:extLst>
      <p:ext uri="{BB962C8B-B14F-4D97-AF65-F5344CB8AC3E}">
        <p14:creationId xmlns:p14="http://schemas.microsoft.com/office/powerpoint/2010/main" val="3480156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77068"/>
            <a:ext cx="6934200" cy="857250"/>
          </a:xfrm>
        </p:spPr>
        <p:txBody>
          <a:bodyPr>
            <a:noAutofit/>
          </a:bodyPr>
          <a:lstStyle/>
          <a:p>
            <a:pPr lvl="0" algn="ctr"/>
            <a:r>
              <a:rPr lang="en-US" sz="2250" dirty="0">
                <a:solidFill>
                  <a:schemeClr val="accent1">
                    <a:lumMod val="50000"/>
                  </a:schemeClr>
                </a:solidFill>
                <a:ea typeface="+mn-ea"/>
                <a:cs typeface="Arial" pitchFamily="34" charset="0"/>
              </a:rPr>
              <a:t>Free! Pathway </a:t>
            </a:r>
            <a:r>
              <a:rPr lang="en-US" sz="2400" dirty="0">
                <a:solidFill>
                  <a:schemeClr val="accent1">
                    <a:lumMod val="50000"/>
                  </a:schemeClr>
                </a:solidFill>
                <a:ea typeface="+mn-ea"/>
                <a:cs typeface="Arial" pitchFamily="34" charset="0"/>
              </a:rPr>
              <a:t>Program</a:t>
            </a:r>
            <a:r>
              <a:rPr lang="en-US" sz="2250" dirty="0">
                <a:solidFill>
                  <a:schemeClr val="accent1">
                    <a:lumMod val="50000"/>
                  </a:schemeClr>
                </a:solidFill>
                <a:ea typeface="+mn-ea"/>
                <a:cs typeface="Arial" pitchFamily="34" charset="0"/>
              </a:rPr>
              <a:t> Overview Narrated PowerPoint</a:t>
            </a:r>
          </a:p>
        </p:txBody>
      </p:sp>
      <p:sp>
        <p:nvSpPr>
          <p:cNvPr id="3" name="Content Placeholder 2"/>
          <p:cNvSpPr>
            <a:spLocks noGrp="1"/>
          </p:cNvSpPr>
          <p:nvPr>
            <p:ph idx="1"/>
          </p:nvPr>
        </p:nvSpPr>
        <p:spPr>
          <a:xfrm>
            <a:off x="1543050" y="2000251"/>
            <a:ext cx="2857500" cy="3455711"/>
          </a:xfrm>
        </p:spPr>
        <p:txBody>
          <a:bodyPr>
            <a:normAutofit/>
          </a:bodyPr>
          <a:lstStyle/>
          <a:p>
            <a:pPr marL="0" indent="0">
              <a:buNone/>
            </a:pPr>
            <a:r>
              <a:rPr lang="en-US" b="1" dirty="0"/>
              <a:t> </a:t>
            </a:r>
            <a:endParaRPr lang="en-US" dirty="0"/>
          </a:p>
          <a:p>
            <a:pPr marL="0" indent="0">
              <a:buNone/>
            </a:pPr>
            <a:r>
              <a:rPr lang="en-US" sz="1350" dirty="0"/>
              <a:t> </a:t>
            </a:r>
          </a:p>
          <a:p>
            <a:endParaRPr lang="en-US" dirty="0"/>
          </a:p>
          <a:p>
            <a:endParaRPr lang="en-US" dirty="0"/>
          </a:p>
          <a:p>
            <a:pPr marL="0" indent="0">
              <a:buNone/>
            </a:pPr>
            <a:endParaRPr lang="en-US" dirty="0"/>
          </a:p>
          <a:p>
            <a:endParaRPr lang="en-US" dirty="0"/>
          </a:p>
        </p:txBody>
      </p:sp>
      <p:pic>
        <p:nvPicPr>
          <p:cNvPr id="6" name="Picture 5">
            <a:extLst>
              <a:ext uri="{FF2B5EF4-FFF2-40B4-BE49-F238E27FC236}">
                <a16:creationId xmlns:a16="http://schemas.microsoft.com/office/drawing/2014/main" id="{630AD823-A704-4CDE-9844-5453CFFD234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1600" y="1687790"/>
            <a:ext cx="6591300" cy="3314700"/>
          </a:xfrm>
          <a:prstGeom prst="rect">
            <a:avLst/>
          </a:prstGeom>
          <a:noFill/>
          <a:ln w="19050">
            <a:solidFill>
              <a:srgbClr val="2398D8"/>
            </a:solidFill>
            <a:miter lim="800000"/>
            <a:headEnd/>
            <a:tailEnd/>
          </a:ln>
          <a:extLst>
            <a:ext uri="{909E8E84-426E-40DD-AFC4-6F175D3DCCD1}">
              <a14:hiddenFill xmlns:a14="http://schemas.microsoft.com/office/drawing/2010/main">
                <a:solidFill>
                  <a:schemeClr val="accent1"/>
                </a:solidFill>
              </a14:hiddenFill>
            </a:ext>
          </a:extLst>
        </p:spPr>
      </p:pic>
      <p:sp>
        <p:nvSpPr>
          <p:cNvPr id="5" name="Footer Placeholder 17">
            <a:extLst>
              <a:ext uri="{FF2B5EF4-FFF2-40B4-BE49-F238E27FC236}">
                <a16:creationId xmlns:a16="http://schemas.microsoft.com/office/drawing/2014/main" id="{81311971-2545-4E67-A460-89AD415AADE8}"/>
              </a:ext>
            </a:extLst>
          </p:cNvPr>
          <p:cNvSpPr>
            <a:spLocks noGrp="1"/>
          </p:cNvSpPr>
          <p:nvPr>
            <p:ph type="ftr" sz="quarter" idx="3"/>
          </p:nvPr>
        </p:nvSpPr>
        <p:spPr>
          <a:xfrm>
            <a:off x="2857500" y="632460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
        <p:nvSpPr>
          <p:cNvPr id="7" name="TextBox 6">
            <a:extLst>
              <a:ext uri="{FF2B5EF4-FFF2-40B4-BE49-F238E27FC236}">
                <a16:creationId xmlns:a16="http://schemas.microsoft.com/office/drawing/2014/main" id="{8CFDD0DA-4DE3-4A6E-87FA-07662DD421AE}"/>
              </a:ext>
            </a:extLst>
          </p:cNvPr>
          <p:cNvSpPr txBox="1"/>
          <p:nvPr/>
        </p:nvSpPr>
        <p:spPr>
          <a:xfrm>
            <a:off x="2886075" y="4945619"/>
            <a:ext cx="4572000" cy="369332"/>
          </a:xfrm>
          <a:prstGeom prst="rect">
            <a:avLst/>
          </a:prstGeom>
          <a:noFill/>
        </p:spPr>
        <p:txBody>
          <a:bodyPr wrap="square">
            <a:spAutoFit/>
          </a:bodyPr>
          <a:lstStyle/>
          <a:p>
            <a:r>
              <a:rPr lang="en-US" b="0" i="0" u="none" strike="noStrike" dirty="0">
                <a:solidFill>
                  <a:srgbClr val="FFFFFF"/>
                </a:solidFill>
                <a:effectLst/>
                <a:latin typeface="YouTube Noto"/>
                <a:hlinkClick r:id="rId4"/>
              </a:rPr>
              <a:t>https://youtu.be/XsKgSAL0TpI</a:t>
            </a:r>
            <a:endParaRPr lang="en-US" dirty="0"/>
          </a:p>
        </p:txBody>
      </p:sp>
    </p:spTree>
    <p:extLst>
      <p:ext uri="{BB962C8B-B14F-4D97-AF65-F5344CB8AC3E}">
        <p14:creationId xmlns:p14="http://schemas.microsoft.com/office/powerpoint/2010/main" val="6918218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title"/>
          </p:nvPr>
        </p:nvSpPr>
        <p:spPr>
          <a:xfrm>
            <a:off x="457200" y="274638"/>
            <a:ext cx="8229600" cy="849312"/>
          </a:xfrm>
        </p:spPr>
        <p:txBody>
          <a:bodyPr anchor="t">
            <a:normAutofit/>
          </a:bodyPr>
          <a:lstStyle/>
          <a:p>
            <a:r>
              <a:rPr lang="en-US" b="1" dirty="0"/>
              <a:t> </a:t>
            </a:r>
            <a:r>
              <a:rPr lang="en-US" sz="2300" dirty="0"/>
              <a:t>Free! Self-Assessment and Gap Analysis Tool</a:t>
            </a:r>
          </a:p>
        </p:txBody>
      </p:sp>
      <p:pic>
        <p:nvPicPr>
          <p:cNvPr id="2" name="Picture 1">
            <a:extLst>
              <a:ext uri="{FF2B5EF4-FFF2-40B4-BE49-F238E27FC236}">
                <a16:creationId xmlns:a16="http://schemas.microsoft.com/office/drawing/2014/main" id="{8FCEDF8D-A53E-4ED9-866F-5C46814939C0}"/>
              </a:ext>
            </a:extLst>
          </p:cNvPr>
          <p:cNvPicPr>
            <a:picLocks noChangeAspect="1"/>
          </p:cNvPicPr>
          <p:nvPr/>
        </p:nvPicPr>
        <p:blipFill>
          <a:blip r:embed="rId3"/>
          <a:stretch>
            <a:fillRect/>
          </a:stretch>
        </p:blipFill>
        <p:spPr>
          <a:xfrm>
            <a:off x="1233148" y="1066800"/>
            <a:ext cx="6677703" cy="4607615"/>
          </a:xfrm>
          <a:prstGeom prst="rect">
            <a:avLst/>
          </a:prstGeom>
          <a:noFill/>
          <a:ln w="12700">
            <a:solidFill>
              <a:srgbClr val="2398D8"/>
            </a:solidFill>
          </a:ln>
        </p:spPr>
      </p:pic>
      <p:sp>
        <p:nvSpPr>
          <p:cNvPr id="3" name="TextBox 2">
            <a:extLst>
              <a:ext uri="{FF2B5EF4-FFF2-40B4-BE49-F238E27FC236}">
                <a16:creationId xmlns:a16="http://schemas.microsoft.com/office/drawing/2014/main" id="{5701E3C7-A6AB-42F6-A30A-704B7F69A175}"/>
              </a:ext>
            </a:extLst>
          </p:cNvPr>
          <p:cNvSpPr txBox="1"/>
          <p:nvPr/>
        </p:nvSpPr>
        <p:spPr>
          <a:xfrm>
            <a:off x="2743200" y="5791200"/>
            <a:ext cx="6172199" cy="830997"/>
          </a:xfrm>
          <a:prstGeom prst="rect">
            <a:avLst/>
          </a:prstGeom>
          <a:noFill/>
        </p:spPr>
        <p:txBody>
          <a:bodyPr wrap="square" rtlCol="0">
            <a:spAutoFit/>
          </a:bodyPr>
          <a:lstStyle/>
          <a:p>
            <a:pPr lvl="0" algn="ctr"/>
            <a:r>
              <a:rPr lang="en-US" sz="1200" dirty="0">
                <a:solidFill>
                  <a:prstClr val="black"/>
                </a:solidFill>
              </a:rPr>
              <a:t>Access the tool by clicking on</a:t>
            </a:r>
            <a:endParaRPr lang="en-US" dirty="0"/>
          </a:p>
          <a:p>
            <a:pPr algn="ctr"/>
            <a:r>
              <a:rPr lang="en-US" sz="1200" dirty="0">
                <a:solidFill>
                  <a:prstClr val="black"/>
                </a:solidFill>
                <a:hlinkClick r:id="rId4"/>
              </a:rPr>
              <a:t>https://www.nursingworld.org/organizational-programs/pathway/apply/form-acute-care-self-assessment-of-organization-culture/</a:t>
            </a:r>
            <a:endParaRPr lang="en-US" sz="1200" dirty="0">
              <a:solidFill>
                <a:prstClr val="black"/>
              </a:solidFill>
            </a:endParaRPr>
          </a:p>
          <a:p>
            <a:endParaRPr lang="en-US" sz="1200" dirty="0">
              <a:solidFill>
                <a:prstClr val="black"/>
              </a:solidFill>
            </a:endParaRPr>
          </a:p>
        </p:txBody>
      </p:sp>
      <p:sp>
        <p:nvSpPr>
          <p:cNvPr id="6" name="Footer Placeholder 17">
            <a:extLst>
              <a:ext uri="{FF2B5EF4-FFF2-40B4-BE49-F238E27FC236}">
                <a16:creationId xmlns:a16="http://schemas.microsoft.com/office/drawing/2014/main" id="{C4A9BDBC-2E87-4497-AF81-073AFA115469}"/>
              </a:ext>
            </a:extLst>
          </p:cNvPr>
          <p:cNvSpPr>
            <a:spLocks noGrp="1"/>
          </p:cNvSpPr>
          <p:nvPr>
            <p:ph type="ftr" sz="quarter" idx="3"/>
          </p:nvPr>
        </p:nvSpPr>
        <p:spPr>
          <a:xfrm>
            <a:off x="2819400" y="6439634"/>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Tree>
    <p:extLst>
      <p:ext uri="{BB962C8B-B14F-4D97-AF65-F5344CB8AC3E}">
        <p14:creationId xmlns:p14="http://schemas.microsoft.com/office/powerpoint/2010/main" val="36005910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85A360CD-F159-476B-B84E-68346848B6B2}"/>
              </a:ext>
            </a:extLst>
          </p:cNvPr>
          <p:cNvPicPr>
            <a:picLocks noGrp="1" noChangeAspect="1"/>
          </p:cNvPicPr>
          <p:nvPr>
            <p:ph idx="1"/>
          </p:nvPr>
        </p:nvPicPr>
        <p:blipFill>
          <a:blip r:embed="rId2"/>
          <a:stretch>
            <a:fillRect/>
          </a:stretch>
        </p:blipFill>
        <p:spPr>
          <a:xfrm>
            <a:off x="4800600" y="1295400"/>
            <a:ext cx="3914567" cy="4114800"/>
          </a:xfrm>
          <a:prstGeom prst="rect">
            <a:avLst/>
          </a:prstGeom>
          <a:ln w="19050">
            <a:solidFill>
              <a:srgbClr val="2398D8"/>
            </a:solidFill>
          </a:ln>
        </p:spPr>
      </p:pic>
      <p:sp>
        <p:nvSpPr>
          <p:cNvPr id="11" name="Text Placeholder 10">
            <a:extLst>
              <a:ext uri="{FF2B5EF4-FFF2-40B4-BE49-F238E27FC236}">
                <a16:creationId xmlns:a16="http://schemas.microsoft.com/office/drawing/2014/main" id="{FE8A2460-C1D9-4D2D-A304-1971D00905EA}"/>
              </a:ext>
            </a:extLst>
          </p:cNvPr>
          <p:cNvSpPr>
            <a:spLocks noGrp="1"/>
          </p:cNvSpPr>
          <p:nvPr>
            <p:ph type="body" sz="quarter" idx="13"/>
          </p:nvPr>
        </p:nvSpPr>
        <p:spPr>
          <a:xfrm>
            <a:off x="264305" y="228600"/>
            <a:ext cx="8839200" cy="628650"/>
          </a:xfrm>
        </p:spPr>
        <p:txBody>
          <a:bodyPr>
            <a:normAutofit fontScale="70000" lnSpcReduction="20000"/>
          </a:bodyPr>
          <a:lstStyle/>
          <a:p>
            <a:r>
              <a:rPr lang="en-US" sz="3000" dirty="0">
                <a:latin typeface="+mj-lt"/>
                <a:ea typeface="+mj-ea"/>
                <a:cs typeface="+mj-cs"/>
              </a:rPr>
              <a:t>Optional Electronic Self-Assessment with Analytical Capabilities</a:t>
            </a:r>
          </a:p>
        </p:txBody>
      </p:sp>
      <p:sp>
        <p:nvSpPr>
          <p:cNvPr id="3" name="TextBox 2">
            <a:extLst>
              <a:ext uri="{FF2B5EF4-FFF2-40B4-BE49-F238E27FC236}">
                <a16:creationId xmlns:a16="http://schemas.microsoft.com/office/drawing/2014/main" id="{B3C3B893-FF39-40D0-ABC6-A6EAEF03B949}"/>
              </a:ext>
            </a:extLst>
          </p:cNvPr>
          <p:cNvSpPr txBox="1"/>
          <p:nvPr/>
        </p:nvSpPr>
        <p:spPr>
          <a:xfrm>
            <a:off x="551645" y="1219200"/>
            <a:ext cx="4020355" cy="4801314"/>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tx2"/>
                </a:solidFill>
              </a:rPr>
              <a:t>Based on Self-Assessment of Organizational Culture Tool, with enhancements to save time, money, and effort!</a:t>
            </a:r>
          </a:p>
          <a:p>
            <a:pPr marL="742950" lvl="1" indent="-285750">
              <a:buFont typeface="Arial" panose="020B0604020202020204" pitchFamily="34" charset="0"/>
              <a:buChar char="•"/>
            </a:pPr>
            <a:r>
              <a:rPr lang="en-US" dirty="0">
                <a:solidFill>
                  <a:schemeClr val="tx2"/>
                </a:solidFill>
              </a:rPr>
              <a:t>Saves you time from having to request permission to copy and distribute copyrighted materials.</a:t>
            </a:r>
          </a:p>
          <a:p>
            <a:pPr marL="285750" indent="-285750">
              <a:buFont typeface="Arial" panose="020B0604020202020204" pitchFamily="34" charset="0"/>
              <a:buChar char="•"/>
            </a:pPr>
            <a:r>
              <a:rPr lang="en-US" dirty="0">
                <a:solidFill>
                  <a:schemeClr val="tx2"/>
                </a:solidFill>
              </a:rPr>
              <a:t>Enables:</a:t>
            </a:r>
          </a:p>
          <a:p>
            <a:pPr marL="742950" lvl="1" indent="-285750">
              <a:buFont typeface="Arial" panose="020B0604020202020204" pitchFamily="34" charset="0"/>
              <a:buChar char="•"/>
            </a:pPr>
            <a:r>
              <a:rPr lang="en-US" dirty="0">
                <a:solidFill>
                  <a:schemeClr val="tx2"/>
                </a:solidFill>
              </a:rPr>
              <a:t>Easy distribution of the survey to leaders and frontline nurses</a:t>
            </a:r>
          </a:p>
          <a:p>
            <a:pPr marL="742950" lvl="1" indent="-285750">
              <a:buFont typeface="Arial" panose="020B0604020202020204" pitchFamily="34" charset="0"/>
              <a:buChar char="•"/>
            </a:pPr>
            <a:r>
              <a:rPr lang="en-US" dirty="0">
                <a:solidFill>
                  <a:schemeClr val="tx2"/>
                </a:solidFill>
              </a:rPr>
              <a:t>Easy analysis and ability to filter responses</a:t>
            </a:r>
          </a:p>
          <a:p>
            <a:pPr marL="742950" lvl="1" indent="-285750">
              <a:buFont typeface="Arial" panose="020B0604020202020204" pitchFamily="34" charset="0"/>
              <a:buChar char="•"/>
            </a:pPr>
            <a:r>
              <a:rPr lang="en-US" dirty="0">
                <a:solidFill>
                  <a:schemeClr val="tx2"/>
                </a:solidFill>
              </a:rPr>
              <a:t>Sharing of report to leaders and Pathway champions</a:t>
            </a:r>
          </a:p>
          <a:p>
            <a:pPr marL="742950" lvl="1"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
        <p:nvSpPr>
          <p:cNvPr id="7" name="Footer Placeholder 17">
            <a:extLst>
              <a:ext uri="{FF2B5EF4-FFF2-40B4-BE49-F238E27FC236}">
                <a16:creationId xmlns:a16="http://schemas.microsoft.com/office/drawing/2014/main" id="{52E98866-82A9-4E52-A8D9-B8B9C7BDCDD0}"/>
              </a:ext>
            </a:extLst>
          </p:cNvPr>
          <p:cNvSpPr txBox="1">
            <a:spLocks/>
          </p:cNvSpPr>
          <p:nvPr/>
        </p:nvSpPr>
        <p:spPr>
          <a:xfrm>
            <a:off x="2819400" y="6276101"/>
            <a:ext cx="3086100" cy="365125"/>
          </a:xfrm>
          <a:prstGeom prst="rect">
            <a:avLst/>
          </a:prstGeom>
        </p:spPr>
        <p:txBody>
          <a:bodyPr vert="horz" lIns="91440" tIns="45720" rIns="91440" bIns="45720" rtlCol="0" anchor="ctr"/>
          <a:lstStyle>
            <a:defPPr>
              <a:defRPr lang="en-US"/>
            </a:defPPr>
            <a:lvl1pPr marL="0" algn="l"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US" i="1">
                <a:solidFill>
                  <a:prstClr val="white">
                    <a:lumMod val="50000"/>
                  </a:prstClr>
                </a:solidFill>
                <a:cs typeface="Arial"/>
              </a:rPr>
              <a:t>© 2020 American Nurses Credentialing Center</a:t>
            </a:r>
            <a:endParaRPr lang="en-US" i="1" dirty="0">
              <a:solidFill>
                <a:prstClr val="white">
                  <a:lumMod val="50000"/>
                </a:prstClr>
              </a:solidFill>
              <a:cs typeface="Arial"/>
            </a:endParaRPr>
          </a:p>
        </p:txBody>
      </p:sp>
    </p:spTree>
    <p:extLst>
      <p:ext uri="{BB962C8B-B14F-4D97-AF65-F5344CB8AC3E}">
        <p14:creationId xmlns:p14="http://schemas.microsoft.com/office/powerpoint/2010/main" val="374981385"/>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7D18AB7-B65A-4117-ADA7-BF05E2147EE0}"/>
              </a:ext>
            </a:extLst>
          </p:cNvPr>
          <p:cNvSpPr txBox="1"/>
          <p:nvPr/>
        </p:nvSpPr>
        <p:spPr bwMode="black">
          <a:xfrm>
            <a:off x="5943600" y="4400550"/>
            <a:ext cx="5486400" cy="603647"/>
          </a:xfrm>
          <a:prstGeom prst="rect">
            <a:avLst/>
          </a:prstGeom>
          <a:noFill/>
          <a:ln>
            <a:noFill/>
          </a:ln>
        </p:spPr>
        <p:txBody>
          <a:bodyPr wrap="square" rtlCol="0" anchor="t">
            <a:normAutofit/>
          </a:bodyPr>
          <a:lstStyle/>
          <a:p>
            <a:pPr marL="0" marR="0" lvl="0" indent="0" algn="l" defTabSz="914400" rtl="0" eaLnBrk="1" fontAlgn="auto" latinLnBrk="0" hangingPunct="1">
              <a:lnSpc>
                <a:spcPct val="100000"/>
              </a:lnSpc>
              <a:spcBef>
                <a:spcPts val="0"/>
              </a:spcBef>
              <a:spcAft>
                <a:spcPts val="450"/>
              </a:spcAft>
              <a:buClrTx/>
              <a:buSzTx/>
              <a:buFontTx/>
              <a:buNone/>
              <a:tabLst/>
              <a:defRPr/>
            </a:pPr>
            <a:endParaRPr kumimoji="0" lang="en-US" sz="1050" b="0" i="0" u="none" strike="noStrike" kern="1200" cap="none" spc="0" normalizeH="0" baseline="0" noProof="0" dirty="0">
              <a:ln>
                <a:noFill/>
              </a:ln>
              <a:solidFill>
                <a:srgbClr val="595959"/>
              </a:solidFill>
              <a:effectLst/>
              <a:uLnTx/>
              <a:uFillTx/>
              <a:latin typeface="Arial"/>
              <a:ea typeface="+mn-ea"/>
              <a:cs typeface="+mn-cs"/>
            </a:endParaRPr>
          </a:p>
        </p:txBody>
      </p:sp>
      <p:sp>
        <p:nvSpPr>
          <p:cNvPr id="2" name="Text Placeholder 1">
            <a:extLst>
              <a:ext uri="{FF2B5EF4-FFF2-40B4-BE49-F238E27FC236}">
                <a16:creationId xmlns:a16="http://schemas.microsoft.com/office/drawing/2014/main" id="{1DB3A0D8-B943-4F31-921E-9011A8B54A79}"/>
              </a:ext>
            </a:extLst>
          </p:cNvPr>
          <p:cNvSpPr>
            <a:spLocks noGrp="1"/>
          </p:cNvSpPr>
          <p:nvPr>
            <p:ph type="body" sz="quarter" idx="13"/>
          </p:nvPr>
        </p:nvSpPr>
        <p:spPr>
          <a:xfrm>
            <a:off x="1181100" y="418077"/>
            <a:ext cx="6781800" cy="628650"/>
          </a:xfrm>
        </p:spPr>
        <p:txBody>
          <a:bodyPr wrap="square" anchor="ctr">
            <a:normAutofit fontScale="92500"/>
          </a:bodyPr>
          <a:lstStyle/>
          <a:p>
            <a:r>
              <a:rPr lang="en-US" sz="2400" dirty="0">
                <a:solidFill>
                  <a:schemeClr val="tx2">
                    <a:lumMod val="75000"/>
                  </a:schemeClr>
                </a:solidFill>
                <a:latin typeface="+mj-lt"/>
              </a:rPr>
              <a:t>Pathway to Excellence Application Publications</a:t>
            </a:r>
          </a:p>
        </p:txBody>
      </p:sp>
      <p:pic>
        <p:nvPicPr>
          <p:cNvPr id="8" name="Picture Placeholder 7">
            <a:extLst>
              <a:ext uri="{FF2B5EF4-FFF2-40B4-BE49-F238E27FC236}">
                <a16:creationId xmlns:a16="http://schemas.microsoft.com/office/drawing/2014/main" id="{36927F23-3616-4D1E-9CF6-945245135FFA}"/>
              </a:ext>
            </a:extLst>
          </p:cNvPr>
          <p:cNvPicPr>
            <a:picLocks noGrp="1" noChangeAspect="1"/>
          </p:cNvPicPr>
          <p:nvPr>
            <p:ph type="pic" idx="1"/>
          </p:nvPr>
        </p:nvPicPr>
        <p:blipFill>
          <a:blip r:embed="rId2"/>
          <a:srcRect l="2944" r="2944"/>
          <a:stretch>
            <a:fillRect/>
          </a:stretch>
        </p:blipFill>
        <p:spPr>
          <a:xfrm>
            <a:off x="1524000" y="1371600"/>
            <a:ext cx="5943600" cy="3965839"/>
          </a:xfrm>
          <a:prstGeom prst="rect">
            <a:avLst/>
          </a:prstGeom>
          <a:ln w="19050">
            <a:solidFill>
              <a:srgbClr val="2398D8"/>
            </a:solidFill>
          </a:ln>
        </p:spPr>
      </p:pic>
    </p:spTree>
    <p:extLst>
      <p:ext uri="{BB962C8B-B14F-4D97-AF65-F5344CB8AC3E}">
        <p14:creationId xmlns:p14="http://schemas.microsoft.com/office/powerpoint/2010/main" val="4194031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034FBFF-790F-4BFC-9F45-1374408A2BF6}"/>
              </a:ext>
            </a:extLst>
          </p:cNvPr>
          <p:cNvPicPr>
            <a:picLocks noGrp="1" noChangeAspect="1"/>
          </p:cNvPicPr>
          <p:nvPr>
            <p:ph sz="half" idx="1"/>
          </p:nvPr>
        </p:nvPicPr>
        <p:blipFill>
          <a:blip r:embed="rId3"/>
          <a:stretch>
            <a:fillRect/>
          </a:stretch>
        </p:blipFill>
        <p:spPr>
          <a:xfrm>
            <a:off x="304800" y="1447800"/>
            <a:ext cx="4964540" cy="3587581"/>
          </a:xfrm>
          <a:prstGeom prst="rect">
            <a:avLst/>
          </a:prstGeom>
          <a:ln w="19050">
            <a:solidFill>
              <a:srgbClr val="2398D8"/>
            </a:solidFill>
          </a:ln>
        </p:spPr>
      </p:pic>
      <p:sp>
        <p:nvSpPr>
          <p:cNvPr id="10" name="Content Placeholder 9">
            <a:extLst>
              <a:ext uri="{FF2B5EF4-FFF2-40B4-BE49-F238E27FC236}">
                <a16:creationId xmlns:a16="http://schemas.microsoft.com/office/drawing/2014/main" id="{80431727-64BA-4082-9A65-8D7EBB83B50B}"/>
              </a:ext>
            </a:extLst>
          </p:cNvPr>
          <p:cNvSpPr>
            <a:spLocks noGrp="1"/>
          </p:cNvSpPr>
          <p:nvPr>
            <p:ph sz="half" idx="2"/>
          </p:nvPr>
        </p:nvSpPr>
        <p:spPr>
          <a:xfrm>
            <a:off x="5410200" y="2209800"/>
            <a:ext cx="3962400" cy="2438400"/>
          </a:xfrm>
        </p:spPr>
        <p:txBody>
          <a:bodyPr>
            <a:normAutofit/>
          </a:bodyPr>
          <a:lstStyle/>
          <a:p>
            <a:pPr>
              <a:buFont typeface="Wingdings" panose="05000000000000000000" pitchFamily="2" charset="2"/>
              <a:buChar char="q"/>
            </a:pPr>
            <a:r>
              <a:rPr lang="en-US" sz="2400" dirty="0">
                <a:solidFill>
                  <a:schemeClr val="tx2">
                    <a:lumMod val="75000"/>
                  </a:schemeClr>
                </a:solidFill>
              </a:rPr>
              <a:t> </a:t>
            </a:r>
            <a:r>
              <a:rPr lang="en-US" sz="2400" i="1" dirty="0">
                <a:solidFill>
                  <a:schemeClr val="tx2">
                    <a:lumMod val="75000"/>
                  </a:schemeClr>
                </a:solidFill>
              </a:rPr>
              <a:t>The Journey</a:t>
            </a:r>
          </a:p>
          <a:p>
            <a:pPr marL="644652" lvl="1" indent="-342900">
              <a:buFont typeface="Arial" panose="020B0604020202020204" pitchFamily="34" charset="0"/>
              <a:buChar char="•"/>
            </a:pPr>
            <a:r>
              <a:rPr lang="en-US" sz="1800" dirty="0">
                <a:solidFill>
                  <a:schemeClr val="tx2">
                    <a:lumMod val="75000"/>
                  </a:schemeClr>
                </a:solidFill>
              </a:rPr>
              <a:t>August 13 &amp;14</a:t>
            </a:r>
          </a:p>
          <a:p>
            <a:pPr marL="644652" lvl="1" indent="-342900">
              <a:buFont typeface="Arial" panose="020B0604020202020204" pitchFamily="34" charset="0"/>
              <a:buChar char="•"/>
            </a:pPr>
            <a:r>
              <a:rPr lang="en-US" sz="1800" dirty="0">
                <a:solidFill>
                  <a:schemeClr val="tx2">
                    <a:lumMod val="75000"/>
                  </a:schemeClr>
                </a:solidFill>
              </a:rPr>
              <a:t>November 5 &amp; 6</a:t>
            </a:r>
          </a:p>
          <a:p>
            <a:pPr>
              <a:buFont typeface="Wingdings" panose="05000000000000000000" pitchFamily="2" charset="2"/>
              <a:buChar char="q"/>
            </a:pPr>
            <a:r>
              <a:rPr lang="en-US" sz="2400" i="1" dirty="0">
                <a:solidFill>
                  <a:schemeClr val="tx2">
                    <a:lumMod val="75000"/>
                  </a:schemeClr>
                </a:solidFill>
              </a:rPr>
              <a:t>Writing to the Standards</a:t>
            </a:r>
          </a:p>
          <a:p>
            <a:pPr marL="644652" lvl="1" indent="-342900">
              <a:buFont typeface="Arial" panose="020B0604020202020204" pitchFamily="34" charset="0"/>
              <a:buChar char="•"/>
            </a:pPr>
            <a:r>
              <a:rPr lang="en-US" sz="1800" dirty="0">
                <a:solidFill>
                  <a:schemeClr val="tx2">
                    <a:lumMod val="75000"/>
                  </a:schemeClr>
                </a:solidFill>
              </a:rPr>
              <a:t>September 10 &amp; 11</a:t>
            </a:r>
          </a:p>
          <a:p>
            <a:pPr marL="644652" lvl="1" indent="-342900">
              <a:buFont typeface="Arial" panose="020B0604020202020204" pitchFamily="34" charset="0"/>
              <a:buChar char="•"/>
            </a:pPr>
            <a:r>
              <a:rPr lang="en-US" sz="1800" dirty="0">
                <a:solidFill>
                  <a:schemeClr val="tx2">
                    <a:lumMod val="75000"/>
                  </a:schemeClr>
                </a:solidFill>
              </a:rPr>
              <a:t>December 3 &amp; 4</a:t>
            </a:r>
          </a:p>
        </p:txBody>
      </p:sp>
      <p:sp>
        <p:nvSpPr>
          <p:cNvPr id="5" name="Text Placeholder 2">
            <a:extLst>
              <a:ext uri="{FF2B5EF4-FFF2-40B4-BE49-F238E27FC236}">
                <a16:creationId xmlns:a16="http://schemas.microsoft.com/office/drawing/2014/main" id="{5B5D5A4C-4137-4F17-B016-C79F833FBAF7}"/>
              </a:ext>
            </a:extLst>
          </p:cNvPr>
          <p:cNvSpPr>
            <a:spLocks noGrp="1"/>
          </p:cNvSpPr>
          <p:nvPr>
            <p:ph type="body" sz="quarter" idx="13"/>
          </p:nvPr>
        </p:nvSpPr>
        <p:spPr>
          <a:xfrm>
            <a:off x="457200" y="76200"/>
            <a:ext cx="6781800" cy="838200"/>
          </a:xfrm>
        </p:spPr>
        <p:txBody>
          <a:bodyPr>
            <a:normAutofit/>
          </a:bodyPr>
          <a:lstStyle/>
          <a:p>
            <a:r>
              <a:rPr lang="en-US" sz="2200" dirty="0">
                <a:solidFill>
                  <a:schemeClr val="accent1">
                    <a:lumMod val="75000"/>
                  </a:schemeClr>
                </a:solidFill>
                <a:ea typeface="Tahoma" pitchFamily="34" charset="0"/>
              </a:rPr>
              <a:t>Virtual Program Guidance Workshops</a:t>
            </a:r>
          </a:p>
        </p:txBody>
      </p:sp>
    </p:spTree>
    <p:extLst>
      <p:ext uri="{BB962C8B-B14F-4D97-AF65-F5344CB8AC3E}">
        <p14:creationId xmlns:p14="http://schemas.microsoft.com/office/powerpoint/2010/main" val="30766649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0" algn="ctr"/>
            <a:r>
              <a:rPr lang="en-US" sz="2100" dirty="0"/>
              <a:t>ANCC Pathway to Excellence® On the Journey </a:t>
            </a:r>
            <a:r>
              <a:rPr lang="en-US" sz="2100" i="1" u="sng" dirty="0"/>
              <a:t>or</a:t>
            </a:r>
            <a:r>
              <a:rPr lang="en-US" sz="2100" dirty="0"/>
              <a:t> Designated Poster template</a:t>
            </a:r>
            <a:br>
              <a:rPr lang="en-US" sz="2100" dirty="0"/>
            </a:br>
            <a:endParaRPr lang="en-US" sz="2100" dirty="0"/>
          </a:p>
        </p:txBody>
      </p:sp>
      <p:sp>
        <p:nvSpPr>
          <p:cNvPr id="3" name="Content Placeholder 2"/>
          <p:cNvSpPr>
            <a:spLocks noGrp="1"/>
          </p:cNvSpPr>
          <p:nvPr>
            <p:ph idx="1"/>
          </p:nvPr>
        </p:nvSpPr>
        <p:spPr>
          <a:xfrm>
            <a:off x="298368" y="1249017"/>
            <a:ext cx="3962400" cy="4359965"/>
          </a:xfrm>
        </p:spPr>
        <p:txBody>
          <a:bodyPr>
            <a:normAutofit fontScale="85000" lnSpcReduction="20000"/>
          </a:bodyPr>
          <a:lstStyle/>
          <a:p>
            <a:endParaRPr lang="en-US" i="1" dirty="0"/>
          </a:p>
          <a:p>
            <a:r>
              <a:rPr lang="en-US" dirty="0"/>
              <a:t>ANCC Pathway to Excellence</a:t>
            </a:r>
            <a:r>
              <a:rPr lang="en-US" baseline="30000" dirty="0"/>
              <a:t>®</a:t>
            </a:r>
            <a:r>
              <a:rPr lang="en-US" dirty="0"/>
              <a:t> poster is a ready-made template that can be personalized with the organization’s name to increase awareness about the organization’s commitment (and your global credential) to creating and sustaining a positive practice environment for your patients and staff. </a:t>
            </a:r>
          </a:p>
          <a:p>
            <a:r>
              <a:rPr lang="en-US" dirty="0"/>
              <a:t>Using the template saves the organization time and resources from designing, developing, and having to get copyright permissions from ANCC. Simply personalize and have them printed in any size desired!</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0768" y="1110095"/>
            <a:ext cx="2758786" cy="4292034"/>
          </a:xfrm>
          <a:prstGeom prst="rect">
            <a:avLst/>
          </a:prstGeom>
          <a:noFill/>
          <a:ln w="19050">
            <a:solidFill>
              <a:srgbClr val="2398D8"/>
            </a:solidFill>
            <a:miter lim="800000"/>
            <a:headEnd/>
            <a:tailEnd/>
          </a:ln>
          <a:extLst>
            <a:ext uri="{909E8E84-426E-40DD-AFC4-6F175D3DCCD1}">
              <a14:hiddenFill xmlns:a14="http://schemas.microsoft.com/office/drawing/2010/main">
                <a:solidFill>
                  <a:schemeClr val="accent1"/>
                </a:solidFill>
              </a14:hiddenFill>
            </a:ext>
          </a:extLst>
        </p:spPr>
      </p:pic>
      <p:pic>
        <p:nvPicPr>
          <p:cNvPr id="5" name="Picture 4">
            <a:extLst>
              <a:ext uri="{FF2B5EF4-FFF2-40B4-BE49-F238E27FC236}">
                <a16:creationId xmlns:a16="http://schemas.microsoft.com/office/drawing/2014/main" id="{AFEA83EE-A240-486E-BEFE-3AF5A9D96CED}"/>
              </a:ext>
            </a:extLst>
          </p:cNvPr>
          <p:cNvPicPr>
            <a:picLocks noChangeAspect="1"/>
          </p:cNvPicPr>
          <p:nvPr/>
        </p:nvPicPr>
        <p:blipFill>
          <a:blip r:embed="rId3"/>
          <a:stretch>
            <a:fillRect/>
          </a:stretch>
        </p:blipFill>
        <p:spPr>
          <a:xfrm>
            <a:off x="6287408" y="2438400"/>
            <a:ext cx="2651990" cy="3999323"/>
          </a:xfrm>
          <a:prstGeom prst="rect">
            <a:avLst/>
          </a:prstGeom>
          <a:ln w="19050">
            <a:solidFill>
              <a:srgbClr val="2398D8"/>
            </a:solidFill>
          </a:ln>
        </p:spPr>
      </p:pic>
      <p:sp>
        <p:nvSpPr>
          <p:cNvPr id="6" name="Rectangle 5">
            <a:extLst>
              <a:ext uri="{FF2B5EF4-FFF2-40B4-BE49-F238E27FC236}">
                <a16:creationId xmlns:a16="http://schemas.microsoft.com/office/drawing/2014/main" id="{B774F9A7-61A9-4E62-AE4B-D1EB4A553E3D}"/>
              </a:ext>
            </a:extLst>
          </p:cNvPr>
          <p:cNvSpPr/>
          <p:nvPr/>
        </p:nvSpPr>
        <p:spPr>
          <a:xfrm>
            <a:off x="2514600" y="5617904"/>
            <a:ext cx="3772808" cy="1077218"/>
          </a:xfrm>
          <a:prstGeom prst="rect">
            <a:avLst/>
          </a:prstGeom>
        </p:spPr>
        <p:txBody>
          <a:bodyPr wrap="square">
            <a:spAutoFit/>
          </a:bodyPr>
          <a:lstStyle/>
          <a:p>
            <a:pPr lvl="0" algn="ctr"/>
            <a:r>
              <a:rPr lang="en-US" sz="1200" dirty="0">
                <a:solidFill>
                  <a:schemeClr val="tx2"/>
                </a:solidFill>
              </a:rPr>
              <a:t>To get more information about the posters, click on</a:t>
            </a:r>
            <a:endParaRPr lang="en-US" dirty="0"/>
          </a:p>
          <a:p>
            <a:pPr algn="ctr"/>
            <a:r>
              <a:rPr lang="en-US" sz="1000" dirty="0">
                <a:solidFill>
                  <a:prstClr val="black"/>
                </a:solidFill>
                <a:hlinkClick r:id="rId4"/>
              </a:rPr>
              <a:t>https://www.nursingworld.org/nurses-books/ana-books/ebook-2020-pathway-to-excellence--designated-post/</a:t>
            </a:r>
            <a:endParaRPr lang="en-US" sz="1000" dirty="0">
              <a:solidFill>
                <a:prstClr val="black"/>
              </a:solidFill>
            </a:endParaRPr>
          </a:p>
          <a:p>
            <a:pPr algn="ctr"/>
            <a:r>
              <a:rPr lang="en-US" sz="1000" dirty="0">
                <a:solidFill>
                  <a:prstClr val="black"/>
                </a:solidFill>
                <a:hlinkClick r:id="rId5"/>
              </a:rPr>
              <a:t>https://www.nursingworld.org/nurses-books/ana-books/ebook-2020-pathway-to-excellence--journey-poster/</a:t>
            </a:r>
            <a:endParaRPr lang="en-US" sz="1000" dirty="0">
              <a:solidFill>
                <a:prstClr val="black"/>
              </a:solidFill>
            </a:endParaRPr>
          </a:p>
          <a:p>
            <a:endParaRPr lang="en-US" sz="1200" dirty="0">
              <a:solidFill>
                <a:prstClr val="black"/>
              </a:solidFill>
            </a:endParaRPr>
          </a:p>
        </p:txBody>
      </p:sp>
      <p:sp>
        <p:nvSpPr>
          <p:cNvPr id="8" name="Footer Placeholder 17">
            <a:extLst>
              <a:ext uri="{FF2B5EF4-FFF2-40B4-BE49-F238E27FC236}">
                <a16:creationId xmlns:a16="http://schemas.microsoft.com/office/drawing/2014/main" id="{44659ECA-4BB6-4E7D-96B8-B7AD89830AC7}"/>
              </a:ext>
            </a:extLst>
          </p:cNvPr>
          <p:cNvSpPr>
            <a:spLocks noGrp="1"/>
          </p:cNvSpPr>
          <p:nvPr>
            <p:ph type="ftr" sz="quarter" idx="3"/>
          </p:nvPr>
        </p:nvSpPr>
        <p:spPr>
          <a:xfrm>
            <a:off x="2984253" y="6400799"/>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Tree>
    <p:extLst>
      <p:ext uri="{BB962C8B-B14F-4D97-AF65-F5344CB8AC3E}">
        <p14:creationId xmlns:p14="http://schemas.microsoft.com/office/powerpoint/2010/main" val="31845000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849312"/>
          </a:xfrm>
        </p:spPr>
        <p:txBody>
          <a:bodyPr>
            <a:noAutofit/>
          </a:bodyPr>
          <a:lstStyle/>
          <a:p>
            <a:pPr lvl="0"/>
            <a:r>
              <a:rPr lang="en-US" sz="2200" i="1" dirty="0">
                <a:solidFill>
                  <a:schemeClr val="accent1">
                    <a:lumMod val="75000"/>
                  </a:schemeClr>
                </a:solidFill>
                <a:latin typeface="+mn-lt"/>
                <a:ea typeface="Tahoma" pitchFamily="34" charset="0"/>
                <a:cs typeface="+mn-cs"/>
              </a:rPr>
              <a:t>Ask Me about Pathway to Excellence</a:t>
            </a:r>
            <a:r>
              <a:rPr lang="en-US" sz="2200" baseline="30000" dirty="0">
                <a:solidFill>
                  <a:schemeClr val="accent1">
                    <a:lumMod val="75000"/>
                  </a:schemeClr>
                </a:solidFill>
                <a:latin typeface="+mn-lt"/>
                <a:ea typeface="Tahoma" pitchFamily="34" charset="0"/>
                <a:cs typeface="+mn-cs"/>
              </a:rPr>
              <a:t>®</a:t>
            </a:r>
            <a:r>
              <a:rPr lang="en-US" sz="2200" dirty="0">
                <a:solidFill>
                  <a:schemeClr val="accent1">
                    <a:lumMod val="75000"/>
                  </a:schemeClr>
                </a:solidFill>
                <a:latin typeface="+mn-lt"/>
                <a:ea typeface="Tahoma" pitchFamily="34" charset="0"/>
                <a:cs typeface="+mn-cs"/>
              </a:rPr>
              <a:t> Engagement buttons</a:t>
            </a:r>
            <a:br>
              <a:rPr lang="en-US" sz="2200" dirty="0">
                <a:solidFill>
                  <a:schemeClr val="accent1">
                    <a:lumMod val="75000"/>
                  </a:schemeClr>
                </a:solidFill>
                <a:latin typeface="+mn-lt"/>
                <a:ea typeface="Tahoma" pitchFamily="34" charset="0"/>
                <a:cs typeface="+mn-cs"/>
              </a:rPr>
            </a:br>
            <a:endParaRPr lang="en-US" sz="2200" dirty="0">
              <a:solidFill>
                <a:schemeClr val="accent1">
                  <a:lumMod val="75000"/>
                </a:schemeClr>
              </a:solidFill>
              <a:latin typeface="+mn-lt"/>
              <a:ea typeface="Tahoma" pitchFamily="34" charset="0"/>
              <a:cs typeface="+mn-cs"/>
            </a:endParaRPr>
          </a:p>
        </p:txBody>
      </p:sp>
      <p:sp>
        <p:nvSpPr>
          <p:cNvPr id="3" name="Content Placeholder 2"/>
          <p:cNvSpPr>
            <a:spLocks noGrp="1"/>
          </p:cNvSpPr>
          <p:nvPr>
            <p:ph idx="1"/>
          </p:nvPr>
        </p:nvSpPr>
        <p:spPr>
          <a:xfrm>
            <a:off x="533400" y="1752600"/>
            <a:ext cx="4191000" cy="3352800"/>
          </a:xfrm>
        </p:spPr>
        <p:txBody>
          <a:bodyPr>
            <a:normAutofit/>
          </a:bodyPr>
          <a:lstStyle/>
          <a:p>
            <a:pPr marL="0" indent="0">
              <a:buNone/>
            </a:pPr>
            <a:r>
              <a:rPr lang="en-US" b="1" dirty="0"/>
              <a:t> </a:t>
            </a:r>
            <a:endParaRPr lang="en-US" dirty="0"/>
          </a:p>
          <a:p>
            <a:pPr marL="0" indent="0">
              <a:buNone/>
            </a:pPr>
            <a:r>
              <a:rPr lang="en-US" sz="1800" dirty="0"/>
              <a:t>Why not have your staff, physicians, colleagues and patients ask you about your Pathway to Excellence journey? The “</a:t>
            </a:r>
            <a:r>
              <a:rPr lang="en-US" sz="1800" b="1" i="1" dirty="0"/>
              <a:t>Ask Me About Pathway</a:t>
            </a:r>
            <a:r>
              <a:rPr lang="en-US" sz="1800" dirty="0"/>
              <a:t>” button is a great tool for Pathway champions to wear to  spark conversations about the organization’s investment in their staff and  why creating positive practice environments is important.</a:t>
            </a:r>
          </a:p>
          <a:p>
            <a:pPr marL="0" indent="0">
              <a:buNone/>
            </a:pPr>
            <a:r>
              <a:rPr lang="en-US" sz="1800" dirty="0"/>
              <a:t> </a:t>
            </a:r>
          </a:p>
          <a:p>
            <a:endParaRPr lang="en-US" dirty="0"/>
          </a:p>
          <a:p>
            <a:endParaRPr lang="en-US" dirty="0"/>
          </a:p>
          <a:p>
            <a:pPr marL="0" indent="0">
              <a:buNone/>
            </a:pPr>
            <a:endParaRPr lang="en-US" dirty="0"/>
          </a:p>
          <a:p>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2076450"/>
            <a:ext cx="2705100" cy="2705100"/>
          </a:xfrm>
          <a:prstGeom prst="rect">
            <a:avLst/>
          </a:prstGeom>
          <a:noFill/>
          <a:ln w="19050">
            <a:solidFill>
              <a:srgbClr val="2398D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Footer Placeholder 17">
            <a:extLst>
              <a:ext uri="{FF2B5EF4-FFF2-40B4-BE49-F238E27FC236}">
                <a16:creationId xmlns:a16="http://schemas.microsoft.com/office/drawing/2014/main" id="{94019718-F50B-4F37-8F80-EC4B3CFE9398}"/>
              </a:ext>
            </a:extLst>
          </p:cNvPr>
          <p:cNvSpPr>
            <a:spLocks noGrp="1"/>
          </p:cNvSpPr>
          <p:nvPr>
            <p:ph type="ftr" sz="quarter" idx="3"/>
          </p:nvPr>
        </p:nvSpPr>
        <p:spPr>
          <a:xfrm>
            <a:off x="2743200" y="632460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Tree>
    <p:extLst>
      <p:ext uri="{BB962C8B-B14F-4D97-AF65-F5344CB8AC3E}">
        <p14:creationId xmlns:p14="http://schemas.microsoft.com/office/powerpoint/2010/main" val="17071990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200" dirty="0">
                <a:solidFill>
                  <a:schemeClr val="accent1">
                    <a:lumMod val="75000"/>
                  </a:schemeClr>
                </a:solidFill>
                <a:latin typeface="+mn-lt"/>
                <a:ea typeface="Tahoma" pitchFamily="34" charset="0"/>
                <a:cs typeface="+mn-cs"/>
              </a:rPr>
              <a:t>Flash Cards: 2020 electronic version is coming soon!</a:t>
            </a:r>
          </a:p>
        </p:txBody>
      </p:sp>
      <p:sp>
        <p:nvSpPr>
          <p:cNvPr id="4" name="Content Placeholder 3"/>
          <p:cNvSpPr>
            <a:spLocks noGrp="1"/>
          </p:cNvSpPr>
          <p:nvPr>
            <p:ph idx="1"/>
          </p:nvPr>
        </p:nvSpPr>
        <p:spPr>
          <a:xfrm>
            <a:off x="838200" y="990600"/>
            <a:ext cx="7620000" cy="1838326"/>
          </a:xfrm>
        </p:spPr>
        <p:txBody>
          <a:bodyPr>
            <a:normAutofit/>
          </a:bodyPr>
          <a:lstStyle/>
          <a:p>
            <a:pPr marL="0" indent="0">
              <a:buNone/>
            </a:pPr>
            <a:r>
              <a:rPr lang="en-US" sz="1800" dirty="0"/>
              <a:t>The Pathway Flashcards can be used in daily huddles and other meetings to create excellent opportunities to engage the frontline staff,  inform the team about the Elements of Performance, and gather stories of how the Pathway Standards are enculturated throughout the organization. These stories are critical in formulating narratives that demonstrate meeting the intent of each EOP.</a:t>
            </a:r>
            <a:r>
              <a:rPr lang="en-US" sz="1800" i="1" dirty="0"/>
              <a:t>     </a:t>
            </a:r>
            <a:endParaRPr lang="en-US" sz="1800" dirty="0"/>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2791618"/>
            <a:ext cx="4541837" cy="30114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068637"/>
            <a:ext cx="3657600"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Footer Placeholder 17">
            <a:extLst>
              <a:ext uri="{FF2B5EF4-FFF2-40B4-BE49-F238E27FC236}">
                <a16:creationId xmlns:a16="http://schemas.microsoft.com/office/drawing/2014/main" id="{9E65AE5B-04AB-4AD5-A11F-EAC846C2C751}"/>
              </a:ext>
            </a:extLst>
          </p:cNvPr>
          <p:cNvSpPr>
            <a:spLocks noGrp="1"/>
          </p:cNvSpPr>
          <p:nvPr>
            <p:ph type="ftr" sz="quarter" idx="3"/>
          </p:nvPr>
        </p:nvSpPr>
        <p:spPr>
          <a:xfrm>
            <a:off x="2895600" y="632460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Tree>
    <p:extLst>
      <p:ext uri="{BB962C8B-B14F-4D97-AF65-F5344CB8AC3E}">
        <p14:creationId xmlns:p14="http://schemas.microsoft.com/office/powerpoint/2010/main" val="20999900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930" y="304800"/>
            <a:ext cx="6281670" cy="533400"/>
          </a:xfrm>
        </p:spPr>
        <p:txBody>
          <a:bodyPr/>
          <a:lstStyle/>
          <a:p>
            <a:pPr algn="l">
              <a:spcBef>
                <a:spcPct val="20000"/>
              </a:spcBef>
              <a:buClr>
                <a:srgbClr val="00B0F0"/>
              </a:buClr>
            </a:pPr>
            <a:r>
              <a:rPr lang="en-US" sz="2250" dirty="0">
                <a:solidFill>
                  <a:schemeClr val="accent1">
                    <a:lumMod val="50000"/>
                  </a:schemeClr>
                </a:solidFill>
                <a:ea typeface="+mn-ea"/>
                <a:cs typeface="Arial" pitchFamily="34" charset="0"/>
              </a:rPr>
              <a:t>Pathway to </a:t>
            </a:r>
            <a:r>
              <a:rPr lang="en-US" sz="2400" dirty="0">
                <a:solidFill>
                  <a:schemeClr val="accent1">
                    <a:lumMod val="50000"/>
                  </a:schemeClr>
                </a:solidFill>
                <a:ea typeface="+mn-ea"/>
                <a:cs typeface="Arial" pitchFamily="34" charset="0"/>
              </a:rPr>
              <a:t>Excellence</a:t>
            </a:r>
            <a:r>
              <a:rPr lang="en-US" sz="2250" baseline="30000" dirty="0">
                <a:solidFill>
                  <a:schemeClr val="accent1">
                    <a:lumMod val="50000"/>
                  </a:schemeClr>
                </a:solidFill>
                <a:ea typeface="+mn-ea"/>
                <a:cs typeface="Arial" pitchFamily="34" charset="0"/>
              </a:rPr>
              <a:t>® </a:t>
            </a:r>
            <a:r>
              <a:rPr lang="en-US" sz="2250" dirty="0">
                <a:solidFill>
                  <a:schemeClr val="accent1">
                    <a:lumMod val="50000"/>
                  </a:schemeClr>
                </a:solidFill>
                <a:ea typeface="+mn-ea"/>
                <a:cs typeface="Arial" pitchFamily="34" charset="0"/>
              </a:rPr>
              <a:t>Bookmarks</a:t>
            </a:r>
          </a:p>
        </p:txBody>
      </p:sp>
      <p:sp>
        <p:nvSpPr>
          <p:cNvPr id="7" name="Text Placeholder 6">
            <a:extLst>
              <a:ext uri="{FF2B5EF4-FFF2-40B4-BE49-F238E27FC236}">
                <a16:creationId xmlns:a16="http://schemas.microsoft.com/office/drawing/2014/main" id="{FACF0767-EFFE-4186-88C0-5E3DA6C05336}"/>
              </a:ext>
            </a:extLst>
          </p:cNvPr>
          <p:cNvSpPr>
            <a:spLocks noGrp="1"/>
          </p:cNvSpPr>
          <p:nvPr>
            <p:ph type="body" sz="half" idx="2"/>
          </p:nvPr>
        </p:nvSpPr>
        <p:spPr>
          <a:xfrm>
            <a:off x="391733" y="1828205"/>
            <a:ext cx="3200400" cy="2971800"/>
          </a:xfrm>
        </p:spPr>
        <p:txBody>
          <a:bodyPr>
            <a:normAutofit/>
          </a:bodyPr>
          <a:lstStyle/>
          <a:p>
            <a:pPr algn="ctr"/>
            <a:endParaRPr lang="en-US" sz="1800" dirty="0">
              <a:solidFill>
                <a:srgbClr val="1F497D">
                  <a:lumMod val="75000"/>
                </a:srgbClr>
              </a:solidFill>
            </a:endParaRPr>
          </a:p>
          <a:p>
            <a:pPr marL="256032" indent="-256032">
              <a:buFont typeface="Arial"/>
              <a:buChar char="•"/>
            </a:pPr>
            <a:r>
              <a:rPr lang="en-US" sz="1800" dirty="0"/>
              <a:t>Looking for a quick and easy way to make your staff familiar with the six Pathway Standards? Include this bookmark with some treats or a pen at your next engagement event or staff meeting. </a:t>
            </a:r>
          </a:p>
          <a:p>
            <a:endParaRPr lang="en-US" dirty="0"/>
          </a:p>
        </p:txBody>
      </p:sp>
      <p:sp>
        <p:nvSpPr>
          <p:cNvPr id="8" name="Footer Placeholder 17">
            <a:extLst>
              <a:ext uri="{FF2B5EF4-FFF2-40B4-BE49-F238E27FC236}">
                <a16:creationId xmlns:a16="http://schemas.microsoft.com/office/drawing/2014/main" id="{AB08FC78-D9DF-4C0C-86E2-0A4B536BA69A}"/>
              </a:ext>
            </a:extLst>
          </p:cNvPr>
          <p:cNvSpPr>
            <a:spLocks noGrp="1"/>
          </p:cNvSpPr>
          <p:nvPr>
            <p:ph type="ftr" sz="quarter" idx="3"/>
          </p:nvPr>
        </p:nvSpPr>
        <p:spPr>
          <a:xfrm>
            <a:off x="2895600" y="626047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pic>
        <p:nvPicPr>
          <p:cNvPr id="3" name="Picture 2">
            <a:extLst>
              <a:ext uri="{FF2B5EF4-FFF2-40B4-BE49-F238E27FC236}">
                <a16:creationId xmlns:a16="http://schemas.microsoft.com/office/drawing/2014/main" id="{DCCAFC15-76C5-4FA1-AB07-AA00D417813D}"/>
              </a:ext>
            </a:extLst>
          </p:cNvPr>
          <p:cNvPicPr>
            <a:picLocks noChangeAspect="1"/>
          </p:cNvPicPr>
          <p:nvPr/>
        </p:nvPicPr>
        <p:blipFill>
          <a:blip r:embed="rId3"/>
          <a:stretch>
            <a:fillRect/>
          </a:stretch>
        </p:blipFill>
        <p:spPr>
          <a:xfrm>
            <a:off x="3962400" y="1462087"/>
            <a:ext cx="4686300" cy="3933825"/>
          </a:xfrm>
          <a:prstGeom prst="rect">
            <a:avLst/>
          </a:prstGeom>
        </p:spPr>
      </p:pic>
    </p:spTree>
    <p:extLst>
      <p:ext uri="{BB962C8B-B14F-4D97-AF65-F5344CB8AC3E}">
        <p14:creationId xmlns:p14="http://schemas.microsoft.com/office/powerpoint/2010/main" val="52238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300" dirty="0"/>
              <a:t>Other Disturbing Facts </a:t>
            </a:r>
          </a:p>
        </p:txBody>
      </p:sp>
      <p:sp>
        <p:nvSpPr>
          <p:cNvPr id="4"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
        <p:nvSpPr>
          <p:cNvPr id="5"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CF5CC-85B7-104C-B37A-4A13A4178B89}" type="slidenum">
              <a:rPr lang="en-US" smtClean="0"/>
              <a:t>3</a:t>
            </a:fld>
            <a:endParaRPr lang="en-US"/>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t="16389" b="15555"/>
          <a:stretch/>
        </p:blipFill>
        <p:spPr>
          <a:xfrm>
            <a:off x="0" y="1123950"/>
            <a:ext cx="9144000" cy="4667250"/>
          </a:xfrm>
          <a:prstGeom prst="rect">
            <a:avLst/>
          </a:prstGeom>
        </p:spPr>
      </p:pic>
    </p:spTree>
    <p:extLst>
      <p:ext uri="{BB962C8B-B14F-4D97-AF65-F5344CB8AC3E}">
        <p14:creationId xmlns:p14="http://schemas.microsoft.com/office/powerpoint/2010/main" val="542189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57200" y="76200"/>
            <a:ext cx="6781800" cy="533400"/>
          </a:xfrm>
        </p:spPr>
        <p:txBody>
          <a:bodyPr>
            <a:normAutofit fontScale="55000" lnSpcReduction="20000"/>
          </a:bodyPr>
          <a:lstStyle/>
          <a:p>
            <a:endParaRPr lang="en-US" altLang="en-US" dirty="0">
              <a:solidFill>
                <a:srgbClr val="0070C0"/>
              </a:solidFill>
              <a:latin typeface="Arial" charset="0"/>
              <a:cs typeface="Arial" charset="0"/>
            </a:endParaRPr>
          </a:p>
          <a:p>
            <a:r>
              <a:rPr lang="en-US" altLang="en-US" sz="2800" dirty="0">
                <a:solidFill>
                  <a:schemeClr val="accent1">
                    <a:lumMod val="75000"/>
                  </a:schemeClr>
                </a:solidFill>
                <a:ea typeface="Tahoma" pitchFamily="34" charset="0"/>
              </a:rPr>
              <a:t>Pathway Learning Community</a:t>
            </a:r>
            <a:r>
              <a:rPr lang="en-US" altLang="en-US" sz="2800" baseline="30000" dirty="0">
                <a:solidFill>
                  <a:schemeClr val="accent1">
                    <a:lumMod val="75000"/>
                  </a:schemeClr>
                </a:solidFill>
                <a:ea typeface="Tahoma" pitchFamily="34" charset="0"/>
              </a:rPr>
              <a:t>™ </a:t>
            </a:r>
            <a:r>
              <a:rPr lang="en-US" altLang="en-US" sz="2800" dirty="0">
                <a:solidFill>
                  <a:schemeClr val="accent1">
                    <a:lumMod val="75000"/>
                  </a:schemeClr>
                </a:solidFill>
                <a:ea typeface="Tahoma" pitchFamily="34" charset="0"/>
              </a:rPr>
              <a:t>(PLC)</a:t>
            </a:r>
            <a:endParaRPr lang="en-US" sz="2800" dirty="0">
              <a:solidFill>
                <a:schemeClr val="accent1">
                  <a:lumMod val="75000"/>
                </a:schemeClr>
              </a:solidFill>
              <a:ea typeface="Tahoma" pitchFamily="34" charset="0"/>
            </a:endParaRPr>
          </a:p>
          <a:p>
            <a:endParaRPr lang="en-US" dirty="0"/>
          </a:p>
        </p:txBody>
      </p:sp>
      <p:sp>
        <p:nvSpPr>
          <p:cNvPr id="2" name="Rectangle 1"/>
          <p:cNvSpPr/>
          <p:nvPr/>
        </p:nvSpPr>
        <p:spPr>
          <a:xfrm>
            <a:off x="152400" y="4800600"/>
            <a:ext cx="4038600" cy="1077218"/>
          </a:xfrm>
          <a:prstGeom prst="rect">
            <a:avLst/>
          </a:prstGeom>
        </p:spPr>
        <p:txBody>
          <a:bodyPr wrap="square">
            <a:spAutoFit/>
          </a:bodyPr>
          <a:lstStyle/>
          <a:p>
            <a:r>
              <a:rPr lang="en-US" sz="1600" dirty="0">
                <a:solidFill>
                  <a:schemeClr val="tx2"/>
                </a:solidFill>
                <a:latin typeface="Arial" pitchFamily="34" charset="0"/>
                <a:cs typeface="Arial" pitchFamily="34" charset="0"/>
              </a:rPr>
              <a:t>The PLC is an internet-based collaborative for sharing, connecting, and collaborating with the Pathway community.  Apply now and gain access to this exclusive site.</a:t>
            </a:r>
          </a:p>
        </p:txBody>
      </p:sp>
      <p:pic>
        <p:nvPicPr>
          <p:cNvPr id="7" name="Picture 6">
            <a:extLst>
              <a:ext uri="{FF2B5EF4-FFF2-40B4-BE49-F238E27FC236}">
                <a16:creationId xmlns:a16="http://schemas.microsoft.com/office/drawing/2014/main" id="{4A81FA31-7422-4A36-B849-7C2A19BEDA65}"/>
              </a:ext>
            </a:extLst>
          </p:cNvPr>
          <p:cNvPicPr>
            <a:picLocks noChangeAspect="1"/>
          </p:cNvPicPr>
          <p:nvPr/>
        </p:nvPicPr>
        <p:blipFill>
          <a:blip r:embed="rId3"/>
          <a:stretch>
            <a:fillRect/>
          </a:stretch>
        </p:blipFill>
        <p:spPr>
          <a:xfrm>
            <a:off x="-7202" y="533400"/>
            <a:ext cx="9144000" cy="4026869"/>
          </a:xfrm>
          <a:prstGeom prst="rect">
            <a:avLst/>
          </a:prstGeom>
        </p:spPr>
      </p:pic>
      <p:pic>
        <p:nvPicPr>
          <p:cNvPr id="8" name="Picture 7">
            <a:extLst>
              <a:ext uri="{FF2B5EF4-FFF2-40B4-BE49-F238E27FC236}">
                <a16:creationId xmlns:a16="http://schemas.microsoft.com/office/drawing/2014/main" id="{F7A4D2B8-D196-47C4-AA37-D46EF8A7AF95}"/>
              </a:ext>
            </a:extLst>
          </p:cNvPr>
          <p:cNvPicPr>
            <a:picLocks noChangeAspect="1"/>
          </p:cNvPicPr>
          <p:nvPr/>
        </p:nvPicPr>
        <p:blipFill>
          <a:blip r:embed="rId4"/>
          <a:stretch>
            <a:fillRect/>
          </a:stretch>
        </p:blipFill>
        <p:spPr>
          <a:xfrm>
            <a:off x="4191000" y="3657600"/>
            <a:ext cx="4876800" cy="3085727"/>
          </a:xfrm>
          <a:prstGeom prst="rect">
            <a:avLst/>
          </a:prstGeom>
        </p:spPr>
      </p:pic>
    </p:spTree>
    <p:extLst>
      <p:ext uri="{BB962C8B-B14F-4D97-AF65-F5344CB8AC3E}">
        <p14:creationId xmlns:p14="http://schemas.microsoft.com/office/powerpoint/2010/main" val="23623954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285750" y="2286000"/>
            <a:ext cx="3257550" cy="2871072"/>
          </a:xfrm>
        </p:spPr>
        <p:txBody>
          <a:bodyPr anchor="b">
            <a:noAutofit/>
          </a:bodyPr>
          <a:lstStyle/>
          <a:p>
            <a:pPr algn="l">
              <a:lnSpc>
                <a:spcPct val="90000"/>
              </a:lnSpc>
            </a:pPr>
            <a:br>
              <a:rPr lang="en-US" sz="1800" dirty="0">
                <a:solidFill>
                  <a:schemeClr val="tx2">
                    <a:lumMod val="75000"/>
                  </a:schemeClr>
                </a:solidFill>
              </a:rPr>
            </a:br>
            <a:endParaRPr lang="en-US" sz="1800" dirty="0">
              <a:latin typeface="+mn-lt"/>
            </a:endParaRPr>
          </a:p>
        </p:txBody>
      </p:sp>
      <p:pic>
        <p:nvPicPr>
          <p:cNvPr id="7" name="Picture 6">
            <a:extLst>
              <a:ext uri="{FF2B5EF4-FFF2-40B4-BE49-F238E27FC236}">
                <a16:creationId xmlns:a16="http://schemas.microsoft.com/office/drawing/2014/main" id="{18A55447-26F8-468E-8BA4-72C4984B79BD}"/>
              </a:ext>
            </a:extLst>
          </p:cNvPr>
          <p:cNvPicPr>
            <a:picLocks noChangeAspect="1"/>
          </p:cNvPicPr>
          <p:nvPr/>
        </p:nvPicPr>
        <p:blipFill>
          <a:blip r:embed="rId3"/>
          <a:stretch>
            <a:fillRect/>
          </a:stretch>
        </p:blipFill>
        <p:spPr>
          <a:xfrm>
            <a:off x="3790950" y="1600200"/>
            <a:ext cx="5108575" cy="3065144"/>
          </a:xfrm>
          <a:prstGeom prst="rect">
            <a:avLst/>
          </a:prstGeom>
          <a:noFill/>
          <a:ln w="19050">
            <a:solidFill>
              <a:srgbClr val="2398D8"/>
            </a:solidFill>
          </a:ln>
        </p:spPr>
      </p:pic>
      <p:sp>
        <p:nvSpPr>
          <p:cNvPr id="3" name="Text Placeholder 2"/>
          <p:cNvSpPr>
            <a:spLocks noGrp="1"/>
          </p:cNvSpPr>
          <p:nvPr>
            <p:ph type="body" sz="half" idx="2"/>
          </p:nvPr>
        </p:nvSpPr>
        <p:spPr>
          <a:xfrm>
            <a:off x="285750" y="308118"/>
            <a:ext cx="5221042" cy="971550"/>
          </a:xfrm>
        </p:spPr>
        <p:txBody>
          <a:bodyPr wrap="square" anchor="t">
            <a:normAutofit/>
          </a:bodyPr>
          <a:lstStyle/>
          <a:p>
            <a:r>
              <a:rPr lang="en-US" sz="2250" b="1" dirty="0">
                <a:solidFill>
                  <a:schemeClr val="accent1">
                    <a:lumMod val="50000"/>
                  </a:schemeClr>
                </a:solidFill>
                <a:latin typeface="+mj-lt"/>
                <a:cs typeface="Arial" pitchFamily="34" charset="0"/>
              </a:rPr>
              <a:t>Pre-Intent Program (PIP)</a:t>
            </a:r>
          </a:p>
        </p:txBody>
      </p:sp>
      <p:sp>
        <p:nvSpPr>
          <p:cNvPr id="13" name="TextBox 12">
            <a:extLst>
              <a:ext uri="{FF2B5EF4-FFF2-40B4-BE49-F238E27FC236}">
                <a16:creationId xmlns:a16="http://schemas.microsoft.com/office/drawing/2014/main" id="{C77FA7B6-AB52-4F4A-AF1E-25DE1597EE39}"/>
              </a:ext>
            </a:extLst>
          </p:cNvPr>
          <p:cNvSpPr txBox="1"/>
          <p:nvPr/>
        </p:nvSpPr>
        <p:spPr>
          <a:xfrm>
            <a:off x="248187" y="1584101"/>
            <a:ext cx="3429000" cy="3416320"/>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rgbClr val="0C3565"/>
                </a:solidFill>
              </a:rPr>
              <a:t>Structured guidance to healthcare organizations embarking on the Pathway journey. </a:t>
            </a:r>
          </a:p>
          <a:p>
            <a:pPr marL="285750" indent="-285750">
              <a:buFont typeface="Arial" panose="020B0604020202020204" pitchFamily="34" charset="0"/>
              <a:buChar char="•"/>
            </a:pPr>
            <a:r>
              <a:rPr lang="en-US" dirty="0">
                <a:solidFill>
                  <a:srgbClr val="0C3565"/>
                </a:solidFill>
              </a:rPr>
              <a:t>Designed to support organizations as they navigate through the application process including how to begin the Pathway journey and understanding the intent of the Elements of Performance.</a:t>
            </a:r>
          </a:p>
        </p:txBody>
      </p:sp>
      <p:sp>
        <p:nvSpPr>
          <p:cNvPr id="4" name="Rectangle 3">
            <a:extLst>
              <a:ext uri="{FF2B5EF4-FFF2-40B4-BE49-F238E27FC236}">
                <a16:creationId xmlns:a16="http://schemas.microsoft.com/office/drawing/2014/main" id="{528C4707-A90B-4754-ABDE-43910B6BA2D9}"/>
              </a:ext>
            </a:extLst>
          </p:cNvPr>
          <p:cNvSpPr/>
          <p:nvPr/>
        </p:nvSpPr>
        <p:spPr>
          <a:xfrm>
            <a:off x="4059237" y="4985876"/>
            <a:ext cx="4572000" cy="830997"/>
          </a:xfrm>
          <a:prstGeom prst="rect">
            <a:avLst/>
          </a:prstGeom>
        </p:spPr>
        <p:txBody>
          <a:bodyPr>
            <a:spAutoFit/>
          </a:bodyPr>
          <a:lstStyle/>
          <a:p>
            <a:pPr lvl="0" algn="ctr"/>
            <a:r>
              <a:rPr lang="en-US" sz="1200" dirty="0">
                <a:solidFill>
                  <a:prstClr val="black"/>
                </a:solidFill>
              </a:rPr>
              <a:t>Get more information about the PIP by clicking on</a:t>
            </a:r>
            <a:endParaRPr lang="en-US" dirty="0"/>
          </a:p>
          <a:p>
            <a:pPr algn="ctr"/>
            <a:r>
              <a:rPr lang="en-US" sz="1200" dirty="0">
                <a:solidFill>
                  <a:prstClr val="black"/>
                </a:solidFill>
                <a:hlinkClick r:id="rId4"/>
              </a:rPr>
              <a:t>https://www.nursingworld.org/organizational-programs/pathway/overview/pre-intent-program/</a:t>
            </a:r>
            <a:endParaRPr lang="en-US" sz="1200" dirty="0">
              <a:solidFill>
                <a:prstClr val="black"/>
              </a:solidFill>
            </a:endParaRPr>
          </a:p>
          <a:p>
            <a:endParaRPr lang="en-US" sz="1200" dirty="0">
              <a:solidFill>
                <a:prstClr val="black"/>
              </a:solidFill>
            </a:endParaRPr>
          </a:p>
        </p:txBody>
      </p:sp>
      <p:sp>
        <p:nvSpPr>
          <p:cNvPr id="8" name="Footer Placeholder 17">
            <a:extLst>
              <a:ext uri="{FF2B5EF4-FFF2-40B4-BE49-F238E27FC236}">
                <a16:creationId xmlns:a16="http://schemas.microsoft.com/office/drawing/2014/main" id="{A09BCAD2-5B7F-43E1-AB0C-F19470F059BA}"/>
              </a:ext>
            </a:extLst>
          </p:cNvPr>
          <p:cNvSpPr>
            <a:spLocks noGrp="1"/>
          </p:cNvSpPr>
          <p:nvPr>
            <p:ph type="ftr" sz="quarter" idx="3"/>
          </p:nvPr>
        </p:nvSpPr>
        <p:spPr>
          <a:xfrm>
            <a:off x="2896271" y="632460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Tree>
    <p:extLst>
      <p:ext uri="{BB962C8B-B14F-4D97-AF65-F5344CB8AC3E}">
        <p14:creationId xmlns:p14="http://schemas.microsoft.com/office/powerpoint/2010/main" val="20545321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txBox="1">
            <a:spLocks/>
          </p:cNvSpPr>
          <p:nvPr/>
        </p:nvSpPr>
        <p:spPr>
          <a:xfrm>
            <a:off x="423441" y="685800"/>
            <a:ext cx="7772400" cy="685800"/>
          </a:xfrm>
          <a:prstGeom prst="rect">
            <a:avLst/>
          </a:prstGeom>
        </p:spPr>
        <p:txBody>
          <a:bodyPr>
            <a:normAutofit/>
          </a:bodyPr>
          <a:lstStyle>
            <a:lvl1pPr algn="l" defTabSz="457200" rtl="0" eaLnBrk="1" latinLnBrk="0" hangingPunct="1">
              <a:spcBef>
                <a:spcPct val="0"/>
              </a:spcBef>
              <a:buNone/>
              <a:defRPr sz="2800" b="1" kern="1200">
                <a:solidFill>
                  <a:srgbClr val="0C3565"/>
                </a:solidFill>
                <a:latin typeface="+mj-lt"/>
                <a:ea typeface="+mj-ea"/>
                <a:cs typeface="+mj-cs"/>
              </a:defRPr>
            </a:lvl1pPr>
          </a:lstStyle>
          <a:p>
            <a:r>
              <a:rPr lang="en-US" sz="3600">
                <a:solidFill>
                  <a:schemeClr val="bg1"/>
                </a:solidFill>
              </a:rPr>
              <a:t>Learn more</a:t>
            </a:r>
            <a:endParaRPr lang="en-US" sz="3600" dirty="0">
              <a:solidFill>
                <a:schemeClr val="bg1"/>
              </a:solidFill>
            </a:endParaRPr>
          </a:p>
        </p:txBody>
      </p:sp>
      <p:sp>
        <p:nvSpPr>
          <p:cNvPr id="6" name="TextBox 5"/>
          <p:cNvSpPr txBox="1"/>
          <p:nvPr/>
        </p:nvSpPr>
        <p:spPr>
          <a:xfrm>
            <a:off x="430954" y="609600"/>
            <a:ext cx="8001000" cy="5379934"/>
          </a:xfrm>
          <a:prstGeom prst="rect">
            <a:avLst/>
          </a:prstGeom>
          <a:noFill/>
        </p:spPr>
        <p:txBody>
          <a:bodyPr wrap="square" rtlCol="0">
            <a:spAutoFit/>
          </a:bodyPr>
          <a:lstStyle/>
          <a:p>
            <a:r>
              <a:rPr lang="en-US" sz="1400" b="1" dirty="0">
                <a:solidFill>
                  <a:srgbClr val="0B3464"/>
                </a:solidFill>
              </a:rPr>
              <a:t>PATHWAY DESIGNATION </a:t>
            </a:r>
          </a:p>
          <a:p>
            <a:r>
              <a:rPr lang="en-US" sz="1400" dirty="0">
                <a:solidFill>
                  <a:srgbClr val="0070C0"/>
                </a:solidFill>
                <a:hlinkClick r:id="rId3">
                  <a:extLst>
                    <a:ext uri="{A12FA001-AC4F-418D-AE19-62706E023703}">
                      <ahyp:hlinkClr xmlns:ahyp="http://schemas.microsoft.com/office/drawing/2018/hyperlinkcolor" val="tx"/>
                    </a:ext>
                  </a:extLst>
                </a:hlinkClick>
              </a:rPr>
              <a:t>https://www.nursingworld.org/organizational-programs/pathway/</a:t>
            </a:r>
            <a:endParaRPr lang="en-US" sz="1400" dirty="0">
              <a:solidFill>
                <a:srgbClr val="0070C0"/>
              </a:solidFill>
            </a:endParaRPr>
          </a:p>
          <a:p>
            <a:pPr>
              <a:spcBef>
                <a:spcPts val="1800"/>
              </a:spcBef>
            </a:pPr>
            <a:r>
              <a:rPr lang="en-US" sz="1400" b="1" dirty="0">
                <a:solidFill>
                  <a:srgbClr val="0B3464"/>
                </a:solidFill>
              </a:rPr>
              <a:t>90-SECOND VIDEO OVERVIEW TO INTRODUCE NURSES TO </a:t>
            </a:r>
            <a:br>
              <a:rPr lang="en-US" sz="1400" b="1" dirty="0">
                <a:solidFill>
                  <a:srgbClr val="0B3464"/>
                </a:solidFill>
              </a:rPr>
            </a:br>
            <a:r>
              <a:rPr lang="en-US" sz="1400" b="1" dirty="0">
                <a:solidFill>
                  <a:srgbClr val="0B3464"/>
                </a:solidFill>
              </a:rPr>
              <a:t>PATHWAY TO EXCELLENCE </a:t>
            </a:r>
          </a:p>
          <a:p>
            <a:r>
              <a:rPr lang="en-US" sz="1400" dirty="0">
                <a:solidFill>
                  <a:srgbClr val="0070C0"/>
                </a:solidFill>
                <a:hlinkClick r:id="rId4">
                  <a:extLst>
                    <a:ext uri="{A12FA001-AC4F-418D-AE19-62706E023703}">
                      <ahyp:hlinkClr xmlns:ahyp="http://schemas.microsoft.com/office/drawing/2018/hyperlinkcolor" val="tx"/>
                    </a:ext>
                  </a:extLst>
                </a:hlinkClick>
              </a:rPr>
              <a:t>https://youtu.be/aX8vH9F-3Sg?list=PLCGdz-zkJ3hpwG9461zb4UAXPX2IZnv9f</a:t>
            </a:r>
            <a:r>
              <a:rPr lang="en-US" sz="1400" dirty="0">
                <a:solidFill>
                  <a:srgbClr val="0070C0"/>
                </a:solidFill>
              </a:rPr>
              <a:t> </a:t>
            </a:r>
          </a:p>
          <a:p>
            <a:pPr>
              <a:spcBef>
                <a:spcPts val="1800"/>
              </a:spcBef>
            </a:pPr>
            <a:r>
              <a:rPr lang="en-US" sz="1400" b="1" dirty="0">
                <a:solidFill>
                  <a:srgbClr val="0B3464"/>
                </a:solidFill>
              </a:rPr>
              <a:t>LONG TERM CARE RESOURCES </a:t>
            </a:r>
          </a:p>
          <a:p>
            <a:r>
              <a:rPr lang="en-US" sz="1400" dirty="0">
                <a:solidFill>
                  <a:srgbClr val="0070C0"/>
                </a:solidFill>
                <a:hlinkClick r:id="rId5">
                  <a:extLst>
                    <a:ext uri="{A12FA001-AC4F-418D-AE19-62706E023703}">
                      <ahyp:hlinkClr xmlns:ahyp="http://schemas.microsoft.com/office/drawing/2018/hyperlinkcolor" val="tx"/>
                    </a:ext>
                  </a:extLst>
                </a:hlinkClick>
              </a:rPr>
              <a:t>https://www.nursingworld.org/organizational-programs/pathway/overview/pathway-to-excellence-in-long-term-care/</a:t>
            </a:r>
            <a:endParaRPr lang="en-US" sz="1400" dirty="0">
              <a:solidFill>
                <a:srgbClr val="0070C0"/>
              </a:solidFill>
            </a:endParaRPr>
          </a:p>
          <a:p>
            <a:endParaRPr lang="en-US" sz="1400" b="1" dirty="0">
              <a:solidFill>
                <a:srgbClr val="0B3464"/>
              </a:solidFill>
            </a:endParaRPr>
          </a:p>
          <a:p>
            <a:r>
              <a:rPr lang="en-US" sz="1400" b="1" dirty="0">
                <a:solidFill>
                  <a:srgbClr val="0B3464"/>
                </a:solidFill>
              </a:rPr>
              <a:t>CASE STUDIES </a:t>
            </a:r>
          </a:p>
          <a:p>
            <a:r>
              <a:rPr lang="en-US" sz="1400" dirty="0">
                <a:solidFill>
                  <a:srgbClr val="0070C0"/>
                </a:solidFill>
                <a:hlinkClick r:id="rId6">
                  <a:extLst>
                    <a:ext uri="{A12FA001-AC4F-418D-AE19-62706E023703}">
                      <ahyp:hlinkClr xmlns:ahyp="http://schemas.microsoft.com/office/drawing/2018/hyperlinkcolor" val="tx"/>
                    </a:ext>
                  </a:extLst>
                </a:hlinkClick>
              </a:rPr>
              <a:t>https://www.nursingworld.org/organizational-programs/pathway/overview/testimonials-and-case-studies/</a:t>
            </a:r>
            <a:endParaRPr lang="en-US" sz="1400" dirty="0">
              <a:solidFill>
                <a:srgbClr val="0070C0"/>
              </a:solidFill>
            </a:endParaRPr>
          </a:p>
          <a:p>
            <a:pPr lvl="0"/>
            <a:endParaRPr lang="en-US" sz="1400" dirty="0">
              <a:solidFill>
                <a:srgbClr val="0B3464"/>
              </a:solidFill>
            </a:endParaRPr>
          </a:p>
          <a:p>
            <a:r>
              <a:rPr lang="en-US" sz="1400" b="1" dirty="0">
                <a:solidFill>
                  <a:srgbClr val="0B3464"/>
                </a:solidFill>
              </a:rPr>
              <a:t>PATHWAY TO EXCELLENCE PUBLICATIONS</a:t>
            </a:r>
          </a:p>
          <a:p>
            <a:r>
              <a:rPr lang="en-US" sz="1400" dirty="0">
                <a:solidFill>
                  <a:srgbClr val="0070C0"/>
                </a:solidFill>
                <a:hlinkClick r:id="rId7">
                  <a:extLst>
                    <a:ext uri="{A12FA001-AC4F-418D-AE19-62706E023703}">
                      <ahyp:hlinkClr xmlns:ahyp="http://schemas.microsoft.com/office/drawing/2018/hyperlinkcolor" val="tx"/>
                    </a:ext>
                  </a:extLst>
                </a:hlinkClick>
              </a:rPr>
              <a:t>https://www.nursingworld.org/continuing-education/ce-subcategories/pathway/</a:t>
            </a:r>
            <a:endParaRPr lang="en-US" sz="1400" dirty="0">
              <a:solidFill>
                <a:srgbClr val="0070C0"/>
              </a:solidFill>
            </a:endParaRPr>
          </a:p>
          <a:p>
            <a:endParaRPr lang="en-US" sz="1400" dirty="0">
              <a:solidFill>
                <a:srgbClr val="0070C0"/>
              </a:solidFill>
            </a:endParaRPr>
          </a:p>
          <a:p>
            <a:pPr lvl="0">
              <a:spcBef>
                <a:spcPct val="20000"/>
              </a:spcBef>
            </a:pPr>
            <a:r>
              <a:rPr lang="en-US" sz="1400" b="1" dirty="0">
                <a:solidFill>
                  <a:srgbClr val="0B3464"/>
                </a:solidFill>
              </a:rPr>
              <a:t>A LITERATURE TABLE OF SELECTED RESEARCH STUDIES THAT HIGHLIGHT A FAVORABLE ASSOCIATION BETWEEN A VARIABLE WE INTERPRET TO BE CONSISTENT WITH A PATHWAY TO EXCELLENCE CHARACTERISTIC AND PATIENT, NURSE, OR ORGANIZATIONAL OUTCOMES </a:t>
            </a:r>
          </a:p>
          <a:p>
            <a:pPr lvl="0">
              <a:spcBef>
                <a:spcPct val="20000"/>
              </a:spcBef>
            </a:pPr>
            <a:r>
              <a:rPr lang="en-US" sz="1400" dirty="0">
                <a:solidFill>
                  <a:srgbClr val="0070C0"/>
                </a:solidFill>
                <a:hlinkClick r:id="rId8">
                  <a:extLst>
                    <a:ext uri="{A12FA001-AC4F-418D-AE19-62706E023703}">
                      <ahyp:hlinkClr xmlns:ahyp="http://schemas.microsoft.com/office/drawing/2018/hyperlinkcolor" val="tx"/>
                    </a:ext>
                  </a:extLst>
                </a:hlinkClick>
              </a:rPr>
              <a:t>https://www.nursingworld.org/organizational-programs/pathway/library-of-pathway-associated-concepts/</a:t>
            </a:r>
            <a:endParaRPr lang="en-US" sz="1400" dirty="0">
              <a:solidFill>
                <a:srgbClr val="0070C0"/>
              </a:solidFill>
            </a:endParaRPr>
          </a:p>
        </p:txBody>
      </p:sp>
      <p:sp>
        <p:nvSpPr>
          <p:cNvPr id="7" name="Title 6"/>
          <p:cNvSpPr>
            <a:spLocks noGrp="1"/>
          </p:cNvSpPr>
          <p:nvPr>
            <p:ph type="title"/>
          </p:nvPr>
        </p:nvSpPr>
        <p:spPr>
          <a:xfrm>
            <a:off x="381000" y="121081"/>
            <a:ext cx="8229600" cy="849312"/>
          </a:xfrm>
        </p:spPr>
        <p:txBody>
          <a:bodyPr>
            <a:normAutofit/>
          </a:bodyPr>
          <a:lstStyle/>
          <a:p>
            <a:r>
              <a:rPr lang="en-US" sz="2300" dirty="0"/>
              <a:t>Learn More</a:t>
            </a:r>
          </a:p>
        </p:txBody>
      </p:sp>
      <p:sp>
        <p:nvSpPr>
          <p:cNvPr id="5"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
        <p:nvSpPr>
          <p:cNvPr id="8"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14</a:t>
            </a:r>
          </a:p>
        </p:txBody>
      </p:sp>
    </p:spTree>
    <p:extLst>
      <p:ext uri="{BB962C8B-B14F-4D97-AF65-F5344CB8AC3E}">
        <p14:creationId xmlns:p14="http://schemas.microsoft.com/office/powerpoint/2010/main" val="223470177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DE1AE-CD40-4189-B5E8-3AD623F865F2}"/>
              </a:ext>
            </a:extLst>
          </p:cNvPr>
          <p:cNvSpPr>
            <a:spLocks noGrp="1"/>
          </p:cNvSpPr>
          <p:nvPr>
            <p:ph type="title"/>
          </p:nvPr>
        </p:nvSpPr>
        <p:spPr/>
        <p:txBody>
          <a:bodyPr/>
          <a:lstStyle/>
          <a:p>
            <a:r>
              <a:rPr lang="en-US" sz="2300" dirty="0"/>
              <a:t>Organization Name Here</a:t>
            </a:r>
          </a:p>
        </p:txBody>
      </p:sp>
      <p:sp>
        <p:nvSpPr>
          <p:cNvPr id="4" name="Content Placeholder 3">
            <a:extLst>
              <a:ext uri="{FF2B5EF4-FFF2-40B4-BE49-F238E27FC236}">
                <a16:creationId xmlns:a16="http://schemas.microsoft.com/office/drawing/2014/main" id="{62BCE745-8850-4367-BA39-632228FB5747}"/>
              </a:ext>
            </a:extLst>
          </p:cNvPr>
          <p:cNvSpPr txBox="1">
            <a:spLocks noGrp="1"/>
          </p:cNvSpPr>
          <p:nvPr>
            <p:ph idx="1"/>
          </p:nvPr>
        </p:nvSpPr>
        <p:spPr>
          <a:xfrm>
            <a:off x="457200" y="990600"/>
            <a:ext cx="8229600" cy="4832092"/>
          </a:xfrm>
          <a:prstGeom prst="rect">
            <a:avLst/>
          </a:prstGeom>
          <a:noFill/>
          <a:ln w="28575">
            <a:solidFill>
              <a:srgbClr val="2398D8"/>
            </a:solidFill>
          </a:ln>
        </p:spPr>
        <p:txBody>
          <a:bodyPr wrap="square" rtlCol="0">
            <a:spAutoFit/>
          </a:bodyPr>
          <a:lstStyle/>
          <a:p>
            <a:pPr marL="285750" indent="-285750">
              <a:buFont typeface="Wingdings" panose="05000000000000000000" pitchFamily="2" charset="2"/>
              <a:buChar char="q"/>
            </a:pPr>
            <a:endParaRPr lang="en-US" dirty="0"/>
          </a:p>
          <a:p>
            <a:pPr marL="742950" lvl="1" indent="-285750">
              <a:buFont typeface="Wingdings" panose="05000000000000000000" pitchFamily="2" charset="2"/>
              <a:buChar char="q"/>
            </a:pPr>
            <a:r>
              <a:rPr lang="en-US" dirty="0"/>
              <a:t>How does our organization compare?</a:t>
            </a:r>
          </a:p>
          <a:p>
            <a:pPr marL="457200" lvl="1" indent="0">
              <a:buNone/>
            </a:pPr>
            <a:endParaRPr lang="en-US" dirty="0"/>
          </a:p>
          <a:p>
            <a:pPr lvl="1"/>
            <a:endParaRPr lang="en-US" dirty="0"/>
          </a:p>
          <a:p>
            <a:pPr marL="742950" lvl="1" indent="-285750">
              <a:buFont typeface="Wingdings" panose="05000000000000000000" pitchFamily="2" charset="2"/>
              <a:buChar char="q"/>
            </a:pPr>
            <a:r>
              <a:rPr lang="en-US" dirty="0"/>
              <a:t>How are these challenges impacting our organization?</a:t>
            </a:r>
          </a:p>
          <a:p>
            <a:pPr marL="457200" lvl="1" indent="0">
              <a:buNone/>
            </a:pPr>
            <a:endParaRPr lang="en-US" dirty="0"/>
          </a:p>
          <a:p>
            <a:pPr marL="742950" lvl="1" indent="-285750">
              <a:buFont typeface="Wingdings" panose="05000000000000000000" pitchFamily="2" charset="2"/>
              <a:buChar char="q"/>
            </a:pPr>
            <a:endParaRPr lang="en-US" dirty="0"/>
          </a:p>
          <a:p>
            <a:pPr marL="742950" lvl="1" indent="-285750">
              <a:buFont typeface="Wingdings" panose="05000000000000000000" pitchFamily="2" charset="2"/>
              <a:buChar char="q"/>
            </a:pPr>
            <a:r>
              <a:rPr lang="en-US" dirty="0"/>
              <a:t>Are we proactively implementing things to sustain our success?</a:t>
            </a:r>
          </a:p>
          <a:p>
            <a:pPr marL="742950" lvl="1" indent="-285750">
              <a:buFont typeface="Wingdings" panose="05000000000000000000" pitchFamily="2" charset="2"/>
              <a:buChar char="q"/>
            </a:pPr>
            <a:endParaRPr lang="en-US" dirty="0"/>
          </a:p>
          <a:p>
            <a:pPr marL="742950" lvl="1" indent="-285750">
              <a:buFont typeface="Wingdings" panose="05000000000000000000" pitchFamily="2" charset="2"/>
              <a:buChar char="q"/>
            </a:pPr>
            <a:endParaRPr lang="en-US" dirty="0"/>
          </a:p>
          <a:p>
            <a:pPr marL="742950" lvl="1" indent="-285750">
              <a:buFont typeface="Wingdings" panose="05000000000000000000" pitchFamily="2" charset="2"/>
              <a:buChar char="q"/>
            </a:pPr>
            <a:r>
              <a:rPr lang="en-US" dirty="0"/>
              <a:t>Are we investing in our practice environment and workforce?</a:t>
            </a:r>
          </a:p>
          <a:p>
            <a:pPr marL="742950" lvl="1" indent="-285750">
              <a:buFont typeface="Wingdings" panose="05000000000000000000" pitchFamily="2" charset="2"/>
              <a:buChar char="q"/>
            </a:pPr>
            <a:endParaRPr lang="en-US" dirty="0"/>
          </a:p>
          <a:p>
            <a:pPr marL="457200" lvl="1" indent="0">
              <a:buNone/>
            </a:pPr>
            <a:endParaRPr lang="en-US" dirty="0"/>
          </a:p>
        </p:txBody>
      </p:sp>
    </p:spTree>
    <p:extLst>
      <p:ext uri="{BB962C8B-B14F-4D97-AF65-F5344CB8AC3E}">
        <p14:creationId xmlns:p14="http://schemas.microsoft.com/office/powerpoint/2010/main" val="868071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5A8D6C7-D8DE-4187-98E6-256D8EB55B7C}"/>
              </a:ext>
            </a:extLst>
          </p:cNvPr>
          <p:cNvPicPr>
            <a:picLocks noChangeAspect="1"/>
          </p:cNvPicPr>
          <p:nvPr/>
        </p:nvPicPr>
        <p:blipFill>
          <a:blip r:embed="rId3"/>
          <a:stretch>
            <a:fillRect/>
          </a:stretch>
        </p:blipFill>
        <p:spPr>
          <a:xfrm>
            <a:off x="7374" y="-386011"/>
            <a:ext cx="9144000" cy="6853431"/>
          </a:xfrm>
          <a:prstGeom prst="rect">
            <a:avLst/>
          </a:prstGeom>
        </p:spPr>
      </p:pic>
      <p:sp>
        <p:nvSpPr>
          <p:cNvPr id="2" name="Title 1"/>
          <p:cNvSpPr>
            <a:spLocks noGrp="1"/>
          </p:cNvSpPr>
          <p:nvPr>
            <p:ph type="title"/>
          </p:nvPr>
        </p:nvSpPr>
        <p:spPr/>
        <p:txBody>
          <a:bodyPr>
            <a:normAutofit/>
          </a:bodyPr>
          <a:lstStyle/>
          <a:p>
            <a:r>
              <a:rPr lang="en-US" sz="2300" dirty="0"/>
              <a:t>Our frontline is our </a:t>
            </a:r>
            <a:r>
              <a:rPr lang="en-US" sz="2300" dirty="0" err="1"/>
              <a:t>bottomline</a:t>
            </a:r>
            <a:r>
              <a:rPr lang="en-US" sz="2300" dirty="0"/>
              <a:t>!</a:t>
            </a:r>
          </a:p>
        </p:txBody>
      </p:sp>
      <p:sp>
        <p:nvSpPr>
          <p:cNvPr id="3" name="Content Placeholder 2"/>
          <p:cNvSpPr>
            <a:spLocks noGrp="1"/>
          </p:cNvSpPr>
          <p:nvPr>
            <p:ph idx="1"/>
          </p:nvPr>
        </p:nvSpPr>
        <p:spPr>
          <a:xfrm>
            <a:off x="609600" y="945205"/>
            <a:ext cx="4648200" cy="4191000"/>
          </a:xfrm>
        </p:spPr>
        <p:txBody>
          <a:bodyPr anchor="ctr">
            <a:normAutofit/>
          </a:bodyPr>
          <a:lstStyle/>
          <a:p>
            <a:pPr>
              <a:spcBef>
                <a:spcPts val="1080"/>
              </a:spcBef>
            </a:pPr>
            <a:r>
              <a:rPr lang="en-US" dirty="0">
                <a:solidFill>
                  <a:srgbClr val="0B3464"/>
                </a:solidFill>
              </a:rPr>
              <a:t>Engagement of </a:t>
            </a:r>
            <a:r>
              <a:rPr lang="en-US" b="1" dirty="0">
                <a:solidFill>
                  <a:srgbClr val="C00000"/>
                </a:solidFill>
              </a:rPr>
              <a:t>Organization Name’s</a:t>
            </a:r>
            <a:r>
              <a:rPr lang="en-US" b="1" dirty="0">
                <a:solidFill>
                  <a:srgbClr val="0B3464"/>
                </a:solidFill>
              </a:rPr>
              <a:t> </a:t>
            </a:r>
            <a:r>
              <a:rPr lang="en-US" dirty="0">
                <a:solidFill>
                  <a:srgbClr val="0B3464"/>
                </a:solidFill>
              </a:rPr>
              <a:t>e</a:t>
            </a:r>
            <a:r>
              <a:rPr lang="en-US" dirty="0"/>
              <a:t>mployees is key to our success</a:t>
            </a:r>
          </a:p>
          <a:p>
            <a:pPr>
              <a:spcBef>
                <a:spcPts val="1080"/>
              </a:spcBef>
            </a:pPr>
            <a:r>
              <a:rPr lang="en-US" dirty="0"/>
              <a:t>Success is when patient safety and other organizational outcomes are owned and become the responsibility of every single employee. </a:t>
            </a:r>
          </a:p>
          <a:p>
            <a:pPr>
              <a:spcBef>
                <a:spcPts val="1080"/>
              </a:spcBef>
            </a:pPr>
            <a:r>
              <a:rPr lang="en-US" dirty="0"/>
              <a:t>Registered nurses follow physicians as the least engaged of the healthcare workforce</a:t>
            </a:r>
            <a:r>
              <a:rPr lang="en-US" baseline="30000" dirty="0"/>
              <a:t>7</a:t>
            </a:r>
          </a:p>
          <a:p>
            <a:pPr>
              <a:spcBef>
                <a:spcPts val="1080"/>
              </a:spcBef>
            </a:pPr>
            <a:endParaRPr lang="en-US" dirty="0"/>
          </a:p>
        </p:txBody>
      </p:sp>
      <p:sp>
        <p:nvSpPr>
          <p:cNvPr id="4"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
        <p:nvSpPr>
          <p:cNvPr id="5"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2</a:t>
            </a:r>
          </a:p>
        </p:txBody>
      </p:sp>
      <p:sp>
        <p:nvSpPr>
          <p:cNvPr id="6" name="Rectangle 5"/>
          <p:cNvSpPr/>
          <p:nvPr/>
        </p:nvSpPr>
        <p:spPr>
          <a:xfrm>
            <a:off x="838200" y="5334000"/>
            <a:ext cx="2594787" cy="215444"/>
          </a:xfrm>
          <a:prstGeom prst="rect">
            <a:avLst/>
          </a:prstGeom>
        </p:spPr>
        <p:txBody>
          <a:bodyPr wrap="square">
            <a:spAutoFit/>
          </a:bodyPr>
          <a:lstStyle/>
          <a:p>
            <a:pPr lvl="0"/>
            <a:r>
              <a:rPr lang="en-US" sz="800" i="1" dirty="0"/>
              <a:t>7 Press Ganey 2019 </a:t>
            </a:r>
          </a:p>
        </p:txBody>
      </p:sp>
    </p:spTree>
    <p:extLst>
      <p:ext uri="{BB962C8B-B14F-4D97-AF65-F5344CB8AC3E}">
        <p14:creationId xmlns:p14="http://schemas.microsoft.com/office/powerpoint/2010/main" val="1369967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A350F5B-B227-4941-8236-29F59B21F795}"/>
              </a:ext>
            </a:extLst>
          </p:cNvPr>
          <p:cNvPicPr>
            <a:picLocks noGrp="1" noChangeAspect="1"/>
          </p:cNvPicPr>
          <p:nvPr>
            <p:ph idx="1"/>
          </p:nvPr>
        </p:nvPicPr>
        <p:blipFill>
          <a:blip r:embed="rId3"/>
          <a:stretch>
            <a:fillRect/>
          </a:stretch>
        </p:blipFill>
        <p:spPr>
          <a:xfrm>
            <a:off x="655063" y="698521"/>
            <a:ext cx="7833874" cy="5156157"/>
          </a:xfrm>
          <a:prstGeom prst="rect">
            <a:avLst/>
          </a:prstGeom>
        </p:spPr>
      </p:pic>
      <p:sp>
        <p:nvSpPr>
          <p:cNvPr id="5" name="Content Placeholder 2">
            <a:extLst>
              <a:ext uri="{FF2B5EF4-FFF2-40B4-BE49-F238E27FC236}">
                <a16:creationId xmlns:a16="http://schemas.microsoft.com/office/drawing/2014/main" id="{386DE11E-3B61-4D53-8B9A-91EC4A19C955}"/>
              </a:ext>
            </a:extLst>
          </p:cNvPr>
          <p:cNvSpPr txBox="1">
            <a:spLocks/>
          </p:cNvSpPr>
          <p:nvPr/>
        </p:nvSpPr>
        <p:spPr>
          <a:xfrm>
            <a:off x="931394" y="3740129"/>
            <a:ext cx="3031006" cy="2114549"/>
          </a:xfrm>
          <a:prstGeom prst="rect">
            <a:avLst/>
          </a:prstGeom>
        </p:spPr>
        <p:txBody>
          <a:bodyPr vert="horz" lIns="91440" tIns="45720" rIns="91440" bIns="45720" rtlCol="0" anchor="ctr">
            <a:normAutofit/>
          </a:bodyPr>
          <a:lstStyle>
            <a:lvl1pPr marL="256032" indent="-256032" algn="l" defTabSz="457200" rtl="0" eaLnBrk="1" latinLnBrk="0" hangingPunct="1">
              <a:spcBef>
                <a:spcPct val="20000"/>
              </a:spcBef>
              <a:buFont typeface="Arial"/>
              <a:buChar char="•"/>
              <a:defRPr sz="2000" kern="1200">
                <a:solidFill>
                  <a:srgbClr val="0C3565"/>
                </a:solidFill>
                <a:latin typeface="+mn-lt"/>
                <a:ea typeface="+mn-ea"/>
                <a:cs typeface="+mn-cs"/>
              </a:defRPr>
            </a:lvl1pPr>
            <a:lvl2pPr marL="557784" indent="-285750" algn="l" defTabSz="457200" rtl="0" eaLnBrk="1" latinLnBrk="0" hangingPunct="1">
              <a:spcBef>
                <a:spcPct val="20000"/>
              </a:spcBef>
              <a:buFont typeface="Arial"/>
              <a:buChar char="–"/>
              <a:defRPr sz="2000" kern="1200">
                <a:solidFill>
                  <a:srgbClr val="0C3565"/>
                </a:solidFill>
                <a:latin typeface="+mn-lt"/>
                <a:ea typeface="+mn-ea"/>
                <a:cs typeface="+mn-cs"/>
              </a:defRPr>
            </a:lvl2pPr>
            <a:lvl3pPr marL="777240" indent="-228600" algn="l" defTabSz="457200" rtl="0" eaLnBrk="1" latinLnBrk="0" hangingPunct="1">
              <a:spcBef>
                <a:spcPct val="20000"/>
              </a:spcBef>
              <a:buFont typeface="Arial"/>
              <a:buChar char="•"/>
              <a:defRPr sz="2000" kern="1200">
                <a:solidFill>
                  <a:srgbClr val="0C3565"/>
                </a:solidFill>
                <a:latin typeface="+mn-lt"/>
                <a:ea typeface="+mn-ea"/>
                <a:cs typeface="+mn-cs"/>
              </a:defRPr>
            </a:lvl3pPr>
            <a:lvl4pPr marL="1051560" indent="-228600" algn="l" defTabSz="457200" rtl="0" eaLnBrk="1" latinLnBrk="0" hangingPunct="1">
              <a:spcBef>
                <a:spcPct val="20000"/>
              </a:spcBef>
              <a:buFont typeface="Arial"/>
              <a:buChar char="–"/>
              <a:defRPr sz="2000" kern="1200">
                <a:solidFill>
                  <a:srgbClr val="0C3565"/>
                </a:solidFill>
                <a:latin typeface="+mn-lt"/>
                <a:ea typeface="+mn-ea"/>
                <a:cs typeface="+mn-cs"/>
              </a:defRPr>
            </a:lvl4pPr>
            <a:lvl5pPr marL="1280160" indent="-228600" algn="l" defTabSz="457200" rtl="0" eaLnBrk="1" latinLnBrk="0" hangingPunct="1">
              <a:spcBef>
                <a:spcPct val="20000"/>
              </a:spcBef>
              <a:buFont typeface="Arial"/>
              <a:buChar char="»"/>
              <a:defRPr sz="2000" i="1" kern="1200">
                <a:solidFill>
                  <a:srgbClr val="0C3565"/>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10000"/>
              </a:lnSpc>
              <a:spcBef>
                <a:spcPts val="800"/>
              </a:spcBef>
            </a:pPr>
            <a:r>
              <a:rPr lang="en-US" sz="1400" dirty="0">
                <a:solidFill>
                  <a:schemeClr val="bg1"/>
                </a:solidFill>
              </a:rPr>
              <a:t>Creates a culture of sustained excellence</a:t>
            </a:r>
          </a:p>
          <a:p>
            <a:pPr>
              <a:lnSpc>
                <a:spcPct val="110000"/>
              </a:lnSpc>
              <a:spcBef>
                <a:spcPts val="800"/>
              </a:spcBef>
            </a:pPr>
            <a:r>
              <a:rPr lang="en-US" sz="1400" dirty="0">
                <a:solidFill>
                  <a:schemeClr val="bg1"/>
                </a:solidFill>
              </a:rPr>
              <a:t>Strengthens interprofessional collaboration </a:t>
            </a:r>
          </a:p>
          <a:p>
            <a:pPr>
              <a:lnSpc>
                <a:spcPct val="110000"/>
              </a:lnSpc>
              <a:spcBef>
                <a:spcPts val="800"/>
              </a:spcBef>
            </a:pPr>
            <a:r>
              <a:rPr lang="en-US" sz="1400" dirty="0">
                <a:solidFill>
                  <a:schemeClr val="bg1"/>
                </a:solidFill>
              </a:rPr>
              <a:t>Safeguards workforce well-being</a:t>
            </a:r>
          </a:p>
        </p:txBody>
      </p:sp>
      <p:sp>
        <p:nvSpPr>
          <p:cNvPr id="6" name="Title 1">
            <a:extLst>
              <a:ext uri="{FF2B5EF4-FFF2-40B4-BE49-F238E27FC236}">
                <a16:creationId xmlns:a16="http://schemas.microsoft.com/office/drawing/2014/main" id="{0DF0A1C2-CDDD-403F-BA27-4C9D08E68C07}"/>
              </a:ext>
            </a:extLst>
          </p:cNvPr>
          <p:cNvSpPr>
            <a:spLocks noGrp="1"/>
          </p:cNvSpPr>
          <p:nvPr>
            <p:ph type="title"/>
          </p:nvPr>
        </p:nvSpPr>
        <p:spPr>
          <a:xfrm>
            <a:off x="152400" y="202648"/>
            <a:ext cx="9220200" cy="849312"/>
          </a:xfrm>
        </p:spPr>
        <p:txBody>
          <a:bodyPr>
            <a:noAutofit/>
          </a:bodyPr>
          <a:lstStyle/>
          <a:p>
            <a:r>
              <a:rPr lang="en-US" sz="2000" dirty="0"/>
              <a:t>Pathway to Excellence Framework for Positive Practice Environments™</a:t>
            </a:r>
          </a:p>
        </p:txBody>
      </p:sp>
      <p:sp>
        <p:nvSpPr>
          <p:cNvPr id="3" name="Rectangle 2">
            <a:extLst>
              <a:ext uri="{FF2B5EF4-FFF2-40B4-BE49-F238E27FC236}">
                <a16:creationId xmlns:a16="http://schemas.microsoft.com/office/drawing/2014/main" id="{CCF41E84-51D8-4F2A-A144-15C70CE81C0F}"/>
              </a:ext>
            </a:extLst>
          </p:cNvPr>
          <p:cNvSpPr/>
          <p:nvPr/>
        </p:nvSpPr>
        <p:spPr>
          <a:xfrm>
            <a:off x="931394" y="1051960"/>
            <a:ext cx="2819400" cy="1361463"/>
          </a:xfrm>
          <a:prstGeom prst="rect">
            <a:avLst/>
          </a:prstGeom>
        </p:spPr>
        <p:txBody>
          <a:bodyPr wrap="square">
            <a:spAutoFit/>
          </a:bodyPr>
          <a:lstStyle/>
          <a:p>
            <a:pPr marL="256032" indent="-256032" defTabSz="457200">
              <a:lnSpc>
                <a:spcPct val="110000"/>
              </a:lnSpc>
              <a:spcBef>
                <a:spcPts val="800"/>
              </a:spcBef>
              <a:buFont typeface="Arial"/>
              <a:buChar char="•"/>
            </a:pPr>
            <a:r>
              <a:rPr lang="en-US" sz="1400" dirty="0">
                <a:solidFill>
                  <a:schemeClr val="bg1"/>
                </a:solidFill>
              </a:rPr>
              <a:t>Empowers, engages, and gives  front-line nurses a voice</a:t>
            </a:r>
          </a:p>
          <a:p>
            <a:pPr marL="256032" indent="-256032" defTabSz="457200">
              <a:lnSpc>
                <a:spcPct val="110000"/>
              </a:lnSpc>
              <a:spcBef>
                <a:spcPts val="800"/>
              </a:spcBef>
              <a:buFont typeface="Arial"/>
              <a:buChar char="•"/>
            </a:pPr>
            <a:r>
              <a:rPr lang="en-US" sz="1400" dirty="0">
                <a:solidFill>
                  <a:schemeClr val="bg1"/>
                </a:solidFill>
              </a:rPr>
              <a:t>Fosters nurses’ participation in improving outcomes</a:t>
            </a:r>
          </a:p>
        </p:txBody>
      </p:sp>
    </p:spTree>
    <p:extLst>
      <p:ext uri="{BB962C8B-B14F-4D97-AF65-F5344CB8AC3E}">
        <p14:creationId xmlns:p14="http://schemas.microsoft.com/office/powerpoint/2010/main" val="3679481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C2DFE7A-21A7-498F-B8B6-1EBDB4D4E86C}"/>
              </a:ext>
            </a:extLst>
          </p:cNvPr>
          <p:cNvPicPr>
            <a:picLocks noChangeAspect="1"/>
          </p:cNvPicPr>
          <p:nvPr/>
        </p:nvPicPr>
        <p:blipFill>
          <a:blip r:embed="rId3"/>
          <a:stretch>
            <a:fillRect/>
          </a:stretch>
        </p:blipFill>
        <p:spPr>
          <a:xfrm>
            <a:off x="0" y="990600"/>
            <a:ext cx="9144000" cy="4436198"/>
          </a:xfrm>
          <a:prstGeom prst="rect">
            <a:avLst/>
          </a:prstGeom>
        </p:spPr>
      </p:pic>
    </p:spTree>
    <p:extLst>
      <p:ext uri="{BB962C8B-B14F-4D97-AF65-F5344CB8AC3E}">
        <p14:creationId xmlns:p14="http://schemas.microsoft.com/office/powerpoint/2010/main" val="684991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300" dirty="0"/>
              <a:t>Is this the Right Fit for our Organization?</a:t>
            </a:r>
          </a:p>
        </p:txBody>
      </p:sp>
      <p:sp>
        <p:nvSpPr>
          <p:cNvPr id="4" name="Footer Placeholder 17"/>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r>
              <a:rPr lang="en-US" i="1" dirty="0">
                <a:solidFill>
                  <a:prstClr val="white">
                    <a:lumMod val="50000"/>
                  </a:prstClr>
                </a:solidFill>
                <a:cs typeface="Arial"/>
              </a:rPr>
              <a:t>© 2020 American Nurses Credentialing Center</a:t>
            </a:r>
          </a:p>
        </p:txBody>
      </p:sp>
      <p:sp>
        <p:nvSpPr>
          <p:cNvPr id="5" name="Slide Number Placeholder 18"/>
          <p:cNvSpPr>
            <a:spLocks noGrp="1"/>
          </p:cNvSpPr>
          <p:nvPr>
            <p:ph type="sldNum" sz="quarter" idx="4"/>
          </p:nvPr>
        </p:nvSpPr>
        <p:spPr>
          <a:xfrm>
            <a:off x="6457950" y="6356350"/>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7</a:t>
            </a:r>
          </a:p>
        </p:txBody>
      </p:sp>
      <p:graphicFrame>
        <p:nvGraphicFramePr>
          <p:cNvPr id="10" name="Content Placeholder 2">
            <a:extLst>
              <a:ext uri="{FF2B5EF4-FFF2-40B4-BE49-F238E27FC236}">
                <a16:creationId xmlns:a16="http://schemas.microsoft.com/office/drawing/2014/main" id="{910431DA-638B-4DD2-B130-77127FEAAF98}"/>
              </a:ext>
            </a:extLst>
          </p:cNvPr>
          <p:cNvGraphicFramePr>
            <a:graphicFrameLocks noGrp="1"/>
          </p:cNvGraphicFramePr>
          <p:nvPr>
            <p:ph idx="1"/>
            <p:extLst>
              <p:ext uri="{D42A27DB-BD31-4B8C-83A1-F6EECF244321}">
                <p14:modId xmlns:p14="http://schemas.microsoft.com/office/powerpoint/2010/main" val="2257803285"/>
              </p:ext>
            </p:extLst>
          </p:nvPr>
        </p:nvGraphicFramePr>
        <p:xfrm>
          <a:off x="457200" y="1123950"/>
          <a:ext cx="8229600" cy="4606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58902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A87CE660-44A2-4959-A141-9610BC6D0D01}"/>
              </a:ext>
            </a:extLst>
          </p:cNvPr>
          <p:cNvGraphicFramePr>
            <a:graphicFrameLocks noGrp="1"/>
          </p:cNvGraphicFramePr>
          <p:nvPr>
            <p:ph idx="1"/>
            <p:extLst>
              <p:ext uri="{D42A27DB-BD31-4B8C-83A1-F6EECF244321}">
                <p14:modId xmlns:p14="http://schemas.microsoft.com/office/powerpoint/2010/main" val="2573060381"/>
              </p:ext>
            </p:extLst>
          </p:nvPr>
        </p:nvGraphicFramePr>
        <p:xfrm>
          <a:off x="464327" y="609600"/>
          <a:ext cx="8236727" cy="5334001"/>
        </p:xfrm>
        <a:graphic>
          <a:graphicData uri="http://schemas.openxmlformats.org/drawingml/2006/table">
            <a:tbl>
              <a:tblPr/>
              <a:tblGrid>
                <a:gridCol w="1982916">
                  <a:extLst>
                    <a:ext uri="{9D8B030D-6E8A-4147-A177-3AD203B41FA5}">
                      <a16:colId xmlns:a16="http://schemas.microsoft.com/office/drawing/2014/main" val="3658612904"/>
                    </a:ext>
                  </a:extLst>
                </a:gridCol>
                <a:gridCol w="4652225">
                  <a:extLst>
                    <a:ext uri="{9D8B030D-6E8A-4147-A177-3AD203B41FA5}">
                      <a16:colId xmlns:a16="http://schemas.microsoft.com/office/drawing/2014/main" val="4262231642"/>
                    </a:ext>
                  </a:extLst>
                </a:gridCol>
                <a:gridCol w="1601586">
                  <a:extLst>
                    <a:ext uri="{9D8B030D-6E8A-4147-A177-3AD203B41FA5}">
                      <a16:colId xmlns:a16="http://schemas.microsoft.com/office/drawing/2014/main" val="1791504892"/>
                    </a:ext>
                  </a:extLst>
                </a:gridCol>
              </a:tblGrid>
              <a:tr h="398819">
                <a:tc>
                  <a:txBody>
                    <a:bodyPr/>
                    <a:lstStyle/>
                    <a:p>
                      <a:pPr algn="ctr" fontAlgn="ctr"/>
                      <a:r>
                        <a:rPr lang="en-US" sz="1200" b="1" i="0" u="none" strike="noStrike" dirty="0">
                          <a:solidFill>
                            <a:srgbClr val="FFFFFF"/>
                          </a:solidFill>
                          <a:effectLst/>
                          <a:latin typeface="Arial" panose="020B0604020202020204" pitchFamily="34" charset="0"/>
                        </a:rPr>
                        <a:t>Fee</a:t>
                      </a:r>
                    </a:p>
                  </a:txBody>
                  <a:tcPr marL="0" marR="0" marT="0" marB="0" anchor="ctr">
                    <a:lnL w="6350" cap="flat" cmpd="sng" algn="ctr">
                      <a:solidFill>
                        <a:srgbClr val="44546A"/>
                      </a:solidFill>
                      <a:prstDash val="solid"/>
                      <a:round/>
                      <a:headEnd type="none" w="med" len="med"/>
                      <a:tailEnd type="none" w="med" len="med"/>
                    </a:lnL>
                    <a:lnR w="6350" cap="flat" cmpd="sng" algn="ctr">
                      <a:solidFill>
                        <a:srgbClr val="F8CBAD"/>
                      </a:solidFill>
                      <a:prstDash val="solid"/>
                      <a:round/>
                      <a:headEnd type="none" w="med" len="med"/>
                      <a:tailEnd type="none" w="med" len="med"/>
                    </a:lnR>
                    <a:lnT w="6350" cap="flat" cmpd="sng" algn="ctr">
                      <a:solidFill>
                        <a:srgbClr val="44546A"/>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ctr"/>
                      <a:r>
                        <a:rPr lang="en-US" sz="1200" b="1" i="0" u="none" strike="noStrike" dirty="0">
                          <a:solidFill>
                            <a:srgbClr val="FFFFFF"/>
                          </a:solidFill>
                          <a:effectLst/>
                          <a:latin typeface="Arial" panose="020B0604020202020204" pitchFamily="34" charset="0"/>
                        </a:rPr>
                        <a:t>Description</a:t>
                      </a:r>
                    </a:p>
                  </a:txBody>
                  <a:tcPr marL="0" marR="0" marT="0" marB="0" anchor="ctr">
                    <a:lnL w="6350" cap="flat" cmpd="sng" algn="ctr">
                      <a:solidFill>
                        <a:srgbClr val="F8CBAD"/>
                      </a:solidFill>
                      <a:prstDash val="solid"/>
                      <a:round/>
                      <a:headEnd type="none" w="med" len="med"/>
                      <a:tailEnd type="none" w="med" len="med"/>
                    </a:lnL>
                    <a:lnR w="6350" cap="flat" cmpd="sng" algn="ctr">
                      <a:solidFill>
                        <a:srgbClr val="F8CBAD"/>
                      </a:solidFill>
                      <a:prstDash val="solid"/>
                      <a:round/>
                      <a:headEnd type="none" w="med" len="med"/>
                      <a:tailEnd type="none" w="med" len="med"/>
                    </a:lnR>
                    <a:lnT w="6350" cap="flat" cmpd="sng" algn="ctr">
                      <a:solidFill>
                        <a:srgbClr val="44546A"/>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ctr"/>
                      <a:r>
                        <a:rPr lang="en-US" sz="1200" b="1" i="0" u="none" strike="noStrike" dirty="0">
                          <a:solidFill>
                            <a:srgbClr val="FFFFFF"/>
                          </a:solidFill>
                          <a:effectLst/>
                          <a:latin typeface="Arial" panose="020B0604020202020204" pitchFamily="34" charset="0"/>
                        </a:rPr>
                        <a:t>Customize for Organization</a:t>
                      </a:r>
                    </a:p>
                  </a:txBody>
                  <a:tcPr marL="0" marR="0" marT="0" marB="0" anchor="ctr">
                    <a:lnL w="6350" cap="flat" cmpd="sng" algn="ctr">
                      <a:solidFill>
                        <a:srgbClr val="F8CBAD"/>
                      </a:solidFill>
                      <a:prstDash val="solid"/>
                      <a:round/>
                      <a:headEnd type="none" w="med" len="med"/>
                      <a:tailEnd type="none" w="med" len="med"/>
                    </a:lnL>
                    <a:lnR w="6350" cap="flat" cmpd="sng" algn="ctr">
                      <a:solidFill>
                        <a:srgbClr val="44546A"/>
                      </a:solidFill>
                      <a:prstDash val="solid"/>
                      <a:round/>
                      <a:headEnd type="none" w="med" len="med"/>
                      <a:tailEnd type="none" w="med" len="med"/>
                    </a:lnR>
                    <a:lnT w="6350" cap="flat" cmpd="sng" algn="ctr">
                      <a:solidFill>
                        <a:srgbClr val="44546A"/>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606803130"/>
                  </a:ext>
                </a:extLst>
              </a:tr>
              <a:tr h="1037550">
                <a:tc>
                  <a:txBody>
                    <a:bodyPr/>
                    <a:lstStyle/>
                    <a:p>
                      <a:pPr algn="ctr" fontAlgn="ctr"/>
                      <a:r>
                        <a:rPr lang="en-US" sz="1050" b="1" i="0" u="none" strike="noStrike" dirty="0">
                          <a:solidFill>
                            <a:schemeClr val="tx2"/>
                          </a:solidFill>
                          <a:effectLst/>
                          <a:latin typeface="Arial" panose="020B0604020202020204" pitchFamily="34" charset="0"/>
                        </a:rPr>
                        <a:t>Online Application Fee</a:t>
                      </a:r>
                      <a:r>
                        <a:rPr lang="en-US" sz="1050" b="0" i="0" u="none" strike="noStrike" dirty="0">
                          <a:solidFill>
                            <a:schemeClr val="tx2"/>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fontAlgn="ctr"/>
                      <a:r>
                        <a:rPr lang="en-US" sz="1050" b="0" i="0" u="none" strike="noStrike" dirty="0">
                          <a:solidFill>
                            <a:schemeClr val="tx2"/>
                          </a:solidFill>
                          <a:effectLst/>
                          <a:latin typeface="Arial" panose="020B0604020202020204" pitchFamily="34" charset="0"/>
                        </a:rPr>
                        <a:t> Standard application fee applies regardless of  organization size or setting. Includes membership to Pathway Learning Community (PLC). Non-refundable fee due with the submission of the electronic application.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050" b="0" i="0" u="none" strike="noStrike" dirty="0">
                          <a:solidFill>
                            <a:schemeClr val="tx2"/>
                          </a:solidFill>
                          <a:effectLst/>
                          <a:latin typeface="Arial" panose="020B0604020202020204" pitchFamily="34" charset="0"/>
                        </a:rPr>
                        <a:t>$2,500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137308364"/>
                  </a:ext>
                </a:extLst>
              </a:tr>
              <a:tr h="697933">
                <a:tc>
                  <a:txBody>
                    <a:bodyPr/>
                    <a:lstStyle/>
                    <a:p>
                      <a:pPr algn="ctr" fontAlgn="ctr"/>
                      <a:r>
                        <a:rPr lang="en-US" sz="1050" b="1" i="0" u="none" strike="noStrike" dirty="0">
                          <a:solidFill>
                            <a:schemeClr val="tx2"/>
                          </a:solidFill>
                          <a:effectLst/>
                          <a:latin typeface="Arial" panose="020B0604020202020204" pitchFamily="34" charset="0"/>
                        </a:rPr>
                        <a:t>Appraisal Process Fee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fontAlgn="ctr"/>
                      <a:r>
                        <a:rPr lang="en-US" sz="1050" b="0" i="0" u="none" strike="noStrike" dirty="0">
                          <a:solidFill>
                            <a:schemeClr val="tx2"/>
                          </a:solidFill>
                          <a:effectLst/>
                          <a:latin typeface="Arial" panose="020B0604020202020204" pitchFamily="34" charset="0"/>
                        </a:rPr>
                        <a:t>Fee Based on total number of licensed beds per application.  Fees for ambulatory settings are based on # of visits (contact the Pathway Program Office). Fees include Pathway Standards Document review and if approved, initial Pathway Survey. Payment due 1 month before submission cycle. </a:t>
                      </a:r>
                    </a:p>
                  </a:txBody>
                  <a:tcPr marL="6874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050" b="0" i="0" u="none" strike="noStrike" dirty="0">
                          <a:solidFill>
                            <a:schemeClr val="tx2"/>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B3464"/>
                    </a:solidFill>
                  </a:tcPr>
                </a:tc>
                <a:extLst>
                  <a:ext uri="{0D108BD9-81ED-4DB2-BD59-A6C34878D82A}">
                    <a16:rowId xmlns:a16="http://schemas.microsoft.com/office/drawing/2014/main" val="2238185605"/>
                  </a:ext>
                </a:extLst>
              </a:tr>
              <a:tr h="436173">
                <a:tc>
                  <a:txBody>
                    <a:bodyPr/>
                    <a:lstStyle/>
                    <a:p>
                      <a:pPr algn="ctr" fontAlgn="ctr"/>
                      <a:r>
                        <a:rPr lang="en-US" sz="1050" b="0" i="0" u="none" strike="noStrike">
                          <a:solidFill>
                            <a:schemeClr val="tx2"/>
                          </a:solidFill>
                          <a:effectLst/>
                          <a:latin typeface="Arial" panose="020B0604020202020204" pitchFamily="34" charset="0"/>
                        </a:rPr>
                        <a:t>&lt; 50-100 beds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050" b="0" i="0" u="none" strike="noStrike" dirty="0">
                          <a:solidFill>
                            <a:schemeClr val="tx2"/>
                          </a:solidFill>
                          <a:effectLst/>
                          <a:latin typeface="Arial" panose="020B0604020202020204" pitchFamily="34" charset="0"/>
                        </a:rPr>
                        <a:t>$20,000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en-US" sz="1050" b="0" i="0" u="none" strike="noStrike" dirty="0">
                        <a:solidFill>
                          <a:schemeClr val="tx2"/>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877718912"/>
                  </a:ext>
                </a:extLst>
              </a:tr>
              <a:tr h="174484">
                <a:tc>
                  <a:txBody>
                    <a:bodyPr/>
                    <a:lstStyle/>
                    <a:p>
                      <a:pPr algn="ctr" fontAlgn="ctr"/>
                      <a:r>
                        <a:rPr lang="en-US" sz="1050" b="0" i="0" u="none" strike="noStrike">
                          <a:solidFill>
                            <a:schemeClr val="tx2"/>
                          </a:solidFill>
                          <a:effectLst/>
                          <a:latin typeface="Arial" panose="020B0604020202020204" pitchFamily="34" charset="0"/>
                        </a:rPr>
                        <a:t>101-299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050" b="0" i="0" u="none" strike="noStrike" dirty="0">
                          <a:solidFill>
                            <a:schemeClr val="tx2"/>
                          </a:solidFill>
                          <a:effectLst/>
                          <a:latin typeface="Arial" panose="020B0604020202020204" pitchFamily="34" charset="0"/>
                        </a:rPr>
                        <a:t>$30,000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en-US" sz="1050" b="0" i="0" u="none" strike="noStrike" dirty="0">
                        <a:solidFill>
                          <a:schemeClr val="tx2"/>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627297395"/>
                  </a:ext>
                </a:extLst>
              </a:tr>
              <a:tr h="174484">
                <a:tc>
                  <a:txBody>
                    <a:bodyPr/>
                    <a:lstStyle/>
                    <a:p>
                      <a:pPr algn="ctr" fontAlgn="ctr"/>
                      <a:r>
                        <a:rPr lang="en-US" sz="1050" b="0" i="0" u="none" strike="noStrike">
                          <a:solidFill>
                            <a:schemeClr val="tx2"/>
                          </a:solidFill>
                          <a:effectLst/>
                          <a:latin typeface="Arial" panose="020B0604020202020204" pitchFamily="34" charset="0"/>
                        </a:rPr>
                        <a:t>300-399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050" b="0" i="0" u="none" strike="noStrike" dirty="0">
                          <a:solidFill>
                            <a:schemeClr val="tx2"/>
                          </a:solidFill>
                          <a:effectLst/>
                          <a:latin typeface="Arial" panose="020B0604020202020204" pitchFamily="34" charset="0"/>
                        </a:rPr>
                        <a:t>$40,000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en-US" sz="1050" b="0" i="0" u="none" strike="noStrike" dirty="0">
                        <a:solidFill>
                          <a:schemeClr val="tx2"/>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22070323"/>
                  </a:ext>
                </a:extLst>
              </a:tr>
              <a:tr h="174484">
                <a:tc>
                  <a:txBody>
                    <a:bodyPr/>
                    <a:lstStyle/>
                    <a:p>
                      <a:pPr algn="ctr" fontAlgn="ctr"/>
                      <a:r>
                        <a:rPr lang="en-US" sz="1050" b="0" i="0" u="none" strike="noStrike">
                          <a:solidFill>
                            <a:schemeClr val="tx2"/>
                          </a:solidFill>
                          <a:effectLst/>
                          <a:latin typeface="Arial" panose="020B0604020202020204" pitchFamily="34" charset="0"/>
                        </a:rPr>
                        <a:t>400-599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050" b="0" i="0" u="none" strike="noStrike" dirty="0">
                          <a:solidFill>
                            <a:schemeClr val="tx2"/>
                          </a:solidFill>
                          <a:effectLst/>
                          <a:latin typeface="Arial" panose="020B0604020202020204" pitchFamily="34" charset="0"/>
                        </a:rPr>
                        <a:t>$50,000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en-US" sz="1050" b="0" i="0" u="none" strike="noStrike" dirty="0">
                        <a:solidFill>
                          <a:schemeClr val="tx2"/>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784395780"/>
                  </a:ext>
                </a:extLst>
              </a:tr>
              <a:tr h="174484">
                <a:tc>
                  <a:txBody>
                    <a:bodyPr/>
                    <a:lstStyle/>
                    <a:p>
                      <a:pPr algn="ctr" fontAlgn="ctr"/>
                      <a:r>
                        <a:rPr lang="en-US" sz="1050" b="0" i="0" u="none" strike="noStrike">
                          <a:solidFill>
                            <a:schemeClr val="tx2"/>
                          </a:solidFill>
                          <a:effectLst/>
                          <a:latin typeface="Arial" panose="020B0604020202020204" pitchFamily="34" charset="0"/>
                        </a:rPr>
                        <a:t>600-699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050" b="0" i="0" u="none" strike="noStrike" dirty="0">
                          <a:solidFill>
                            <a:schemeClr val="tx2"/>
                          </a:solidFill>
                          <a:effectLst/>
                          <a:latin typeface="Arial" panose="020B0604020202020204" pitchFamily="34" charset="0"/>
                        </a:rPr>
                        <a:t>$58,000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en-US" sz="1050" b="0" i="0" u="none" strike="noStrike" dirty="0">
                        <a:solidFill>
                          <a:schemeClr val="tx2"/>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164277484"/>
                  </a:ext>
                </a:extLst>
              </a:tr>
              <a:tr h="348966">
                <a:tc>
                  <a:txBody>
                    <a:bodyPr/>
                    <a:lstStyle/>
                    <a:p>
                      <a:pPr algn="ctr" fontAlgn="ctr"/>
                      <a:r>
                        <a:rPr lang="en-US" sz="1050" b="0" i="0" u="none" strike="noStrike">
                          <a:solidFill>
                            <a:schemeClr val="tx2"/>
                          </a:solidFill>
                          <a:effectLst/>
                          <a:latin typeface="Arial" panose="020B0604020202020204" pitchFamily="34" charset="0"/>
                        </a:rPr>
                        <a:t>700+ ($58,000 + $45 per additional bed)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050" b="0" i="0" u="none" strike="noStrike" dirty="0">
                          <a:solidFill>
                            <a:schemeClr val="tx2"/>
                          </a:solidFill>
                          <a:effectLst/>
                          <a:latin typeface="Arial" panose="020B0604020202020204" pitchFamily="34" charset="0"/>
                        </a:rPr>
                        <a:t>$58,000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en-US" sz="1050" b="0" i="0" u="none" strike="noStrike" dirty="0">
                        <a:solidFill>
                          <a:schemeClr val="tx2"/>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562459470"/>
                  </a:ext>
                </a:extLst>
              </a:tr>
              <a:tr h="174484">
                <a:tc>
                  <a:txBody>
                    <a:bodyPr/>
                    <a:lstStyle/>
                    <a:p>
                      <a:pPr algn="ctr" fontAlgn="ctr"/>
                      <a:r>
                        <a:rPr lang="en-US" sz="1050" b="0" i="0" u="none" strike="noStrike">
                          <a:solidFill>
                            <a:schemeClr val="tx2"/>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050" b="0" i="0" u="none" strike="noStrike" dirty="0">
                          <a:solidFill>
                            <a:schemeClr val="tx2"/>
                          </a:solidFill>
                          <a:effectLst/>
                          <a:latin typeface="Arial" panose="020B0604020202020204" pitchFamily="34" charset="0"/>
                        </a:rPr>
                        <a:t>$45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en-US" sz="1050" b="0" i="0" u="none" strike="noStrike" dirty="0">
                        <a:solidFill>
                          <a:schemeClr val="tx2"/>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639559103"/>
                  </a:ext>
                </a:extLst>
              </a:tr>
              <a:tr h="981393">
                <a:tc>
                  <a:txBody>
                    <a:bodyPr/>
                    <a:lstStyle/>
                    <a:p>
                      <a:pPr algn="ctr" fontAlgn="ctr"/>
                      <a:r>
                        <a:rPr lang="en-US" sz="1050" b="1" i="0" u="none" strike="noStrike">
                          <a:solidFill>
                            <a:schemeClr val="tx2"/>
                          </a:solidFill>
                          <a:effectLst/>
                          <a:latin typeface="Arial" panose="020B0604020202020204" pitchFamily="34" charset="0"/>
                        </a:rPr>
                        <a:t>Campus Fees</a:t>
                      </a:r>
                      <a:r>
                        <a:rPr lang="en-US" sz="1050" b="0" i="0" u="none" strike="noStrike">
                          <a:solidFill>
                            <a:schemeClr val="tx2"/>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fontAlgn="ctr"/>
                      <a:r>
                        <a:rPr lang="en-US" sz="1050" b="0" i="0" u="none" strike="noStrike" dirty="0">
                          <a:solidFill>
                            <a:schemeClr val="tx2"/>
                          </a:solidFill>
                          <a:effectLst/>
                          <a:latin typeface="Arial" panose="020B0604020202020204" pitchFamily="34" charset="0"/>
                        </a:rPr>
                        <a:t>Campuses are remote care sites of an applicant organization. The CNO of the applicant organization is accountable for nursing practice at the remote sites. Campuses typically provide services to augment the full set of services offered at the primary site. Additional fee is $2, 000 per  campus, with a $10K maximum charge. </a:t>
                      </a:r>
                    </a:p>
                  </a:txBody>
                  <a:tcPr marL="6874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050" b="0" i="0" u="none" strike="noStrike" dirty="0">
                          <a:solidFill>
                            <a:schemeClr val="tx2"/>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B3464"/>
                    </a:solidFill>
                  </a:tcPr>
                </a:tc>
                <a:extLst>
                  <a:ext uri="{0D108BD9-81ED-4DB2-BD59-A6C34878D82A}">
                    <a16:rowId xmlns:a16="http://schemas.microsoft.com/office/drawing/2014/main" val="2520694279"/>
                  </a:ext>
                </a:extLst>
              </a:tr>
              <a:tr h="307181">
                <a:tc>
                  <a:txBody>
                    <a:bodyPr/>
                    <a:lstStyle/>
                    <a:p>
                      <a:pPr algn="ctr" fontAlgn="ctr"/>
                      <a:r>
                        <a:rPr lang="en-US" sz="1050" b="0" i="0" u="none" strike="noStrike">
                          <a:solidFill>
                            <a:schemeClr val="tx2"/>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050" b="0" i="0" u="none" strike="noStrike" dirty="0">
                          <a:solidFill>
                            <a:schemeClr val="tx2"/>
                          </a:solidFill>
                          <a:effectLst/>
                          <a:latin typeface="Arial" panose="020B0604020202020204" pitchFamily="34" charset="0"/>
                        </a:rPr>
                        <a:t>$2,000 x # of campuses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en-US" sz="1050" b="0" i="0" u="none" strike="noStrike" dirty="0">
                        <a:solidFill>
                          <a:schemeClr val="tx2"/>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432487420"/>
                  </a:ext>
                </a:extLst>
              </a:tr>
              <a:tr h="253566">
                <a:tc>
                  <a:txBody>
                    <a:bodyPr/>
                    <a:lstStyle/>
                    <a:p>
                      <a:pPr algn="ctr" fontAlgn="ctr"/>
                      <a:r>
                        <a:rPr lang="en-US" sz="1050" b="0" i="0" u="none" strike="noStrike">
                          <a:solidFill>
                            <a:schemeClr val="tx2"/>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050" b="0" i="0" u="none" strike="noStrike" dirty="0">
                          <a:solidFill>
                            <a:schemeClr val="tx2"/>
                          </a:solidFill>
                          <a:effectLst/>
                          <a:latin typeface="Arial" panose="020B0604020202020204" pitchFamily="34" charset="0"/>
                        </a:rPr>
                        <a:t>                                                                                                        </a:t>
                      </a:r>
                      <a:r>
                        <a:rPr lang="en-US" sz="1050" b="1" i="0" u="none" strike="noStrike" dirty="0">
                          <a:solidFill>
                            <a:schemeClr val="tx2"/>
                          </a:solidFill>
                          <a:effectLst/>
                          <a:latin typeface="Arial" panose="020B0604020202020204" pitchFamily="34" charset="0"/>
                        </a:rPr>
                        <a:t>Total</a:t>
                      </a:r>
                    </a:p>
                  </a:txBody>
                  <a:tcPr marL="6874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050" b="1" i="0" u="none" strike="noStrike" dirty="0">
                          <a:solidFill>
                            <a:schemeClr val="tx2"/>
                          </a:solidFill>
                          <a:effectLs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577084530"/>
                  </a:ext>
                </a:extLst>
              </a:tr>
            </a:tbl>
          </a:graphicData>
        </a:graphic>
      </p:graphicFrame>
      <p:sp>
        <p:nvSpPr>
          <p:cNvPr id="6" name="Title 1">
            <a:extLst>
              <a:ext uri="{FF2B5EF4-FFF2-40B4-BE49-F238E27FC236}">
                <a16:creationId xmlns:a16="http://schemas.microsoft.com/office/drawing/2014/main" id="{2F99D015-5EA0-470C-B3D4-61AD0B273AE5}"/>
              </a:ext>
            </a:extLst>
          </p:cNvPr>
          <p:cNvSpPr>
            <a:spLocks noGrp="1"/>
          </p:cNvSpPr>
          <p:nvPr>
            <p:ph type="title"/>
          </p:nvPr>
        </p:nvSpPr>
        <p:spPr>
          <a:xfrm>
            <a:off x="450073" y="101542"/>
            <a:ext cx="8229600" cy="849312"/>
          </a:xfrm>
        </p:spPr>
        <p:txBody>
          <a:bodyPr>
            <a:normAutofit/>
          </a:bodyPr>
          <a:lstStyle/>
          <a:p>
            <a:r>
              <a:rPr lang="en-US" sz="2300" dirty="0"/>
              <a:t>Costs of Becoming a Pathway Organization</a:t>
            </a:r>
          </a:p>
        </p:txBody>
      </p:sp>
      <p:sp>
        <p:nvSpPr>
          <p:cNvPr id="9" name="TextBox 8">
            <a:extLst>
              <a:ext uri="{FF2B5EF4-FFF2-40B4-BE49-F238E27FC236}">
                <a16:creationId xmlns:a16="http://schemas.microsoft.com/office/drawing/2014/main" id="{9B2A6B45-AD1E-4240-918A-04CB162B2A42}"/>
              </a:ext>
            </a:extLst>
          </p:cNvPr>
          <p:cNvSpPr txBox="1"/>
          <p:nvPr/>
        </p:nvSpPr>
        <p:spPr>
          <a:xfrm>
            <a:off x="2971800" y="6027003"/>
            <a:ext cx="5638800" cy="830997"/>
          </a:xfrm>
          <a:prstGeom prst="rect">
            <a:avLst/>
          </a:prstGeom>
          <a:noFill/>
        </p:spPr>
        <p:txBody>
          <a:bodyPr wrap="square" rtlCol="0">
            <a:spAutoFit/>
          </a:bodyPr>
          <a:lstStyle/>
          <a:p>
            <a:pPr algn="ctr"/>
            <a:r>
              <a:rPr lang="en-US" sz="1200" dirty="0"/>
              <a:t>Access the Pathway Fee Calculator by clicking on</a:t>
            </a:r>
          </a:p>
          <a:p>
            <a:pPr algn="ctr"/>
            <a:r>
              <a:rPr lang="en-US" sz="1200" dirty="0">
                <a:hlinkClick r:id="rId3"/>
              </a:rPr>
              <a:t>https://www.nursingworld.org/organizational-programs/pathway/apply/fees/fee-calculator-form/</a:t>
            </a:r>
            <a:endParaRPr lang="en-US" sz="1200" dirty="0"/>
          </a:p>
          <a:p>
            <a:pPr algn="ctr"/>
            <a:endParaRPr lang="en-US" sz="1200" dirty="0"/>
          </a:p>
        </p:txBody>
      </p:sp>
    </p:spTree>
    <p:extLst>
      <p:ext uri="{BB962C8B-B14F-4D97-AF65-F5344CB8AC3E}">
        <p14:creationId xmlns:p14="http://schemas.microsoft.com/office/powerpoint/2010/main" val="228827754"/>
      </p:ext>
    </p:extLst>
  </p:cSld>
  <p:clrMapOvr>
    <a:masterClrMapping/>
  </p:clrMapOvr>
</p:sld>
</file>

<file path=ppt/theme/theme1.xml><?xml version="1.0" encoding="utf-8"?>
<a:theme xmlns:a="http://schemas.openxmlformats.org/drawingml/2006/main" name="Pathwa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athway.potx" id="{1DC8869D-7A74-F148-9576-0B4E9B02C869}" vid="{BF4DC5A8-6D2A-DF40-A306-EBC071641C18}"/>
    </a:ext>
  </a:extLst>
</a:theme>
</file>

<file path=ppt/theme/theme2.xml><?xml version="1.0" encoding="utf-8"?>
<a:theme xmlns:a="http://schemas.openxmlformats.org/drawingml/2006/main" name="1_Pathwa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athway.potx" id="{1DC8869D-7A74-F148-9576-0B4E9B02C869}" vid="{BF4DC5A8-6D2A-DF40-A306-EBC071641C18}"/>
    </a:ext>
  </a:extLst>
</a:theme>
</file>

<file path=ppt/theme/theme3.xml><?xml version="1.0" encoding="utf-8"?>
<a:theme xmlns:a="http://schemas.openxmlformats.org/drawingml/2006/main" name="2_Pathwa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athway.potx" id="{1DC8869D-7A74-F148-9576-0B4E9B02C869}" vid="{BF4DC5A8-6D2A-DF40-A306-EBC071641C18}"/>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65C6670A9D3B2439C881067C9960243" ma:contentTypeVersion="13" ma:contentTypeDescription="Create a new document." ma:contentTypeScope="" ma:versionID="fc585a76aa104546ef962c57b843f221">
  <xsd:schema xmlns:xsd="http://www.w3.org/2001/XMLSchema" xmlns:xs="http://www.w3.org/2001/XMLSchema" xmlns:p="http://schemas.microsoft.com/office/2006/metadata/properties" xmlns:ns3="dfb9c948-5539-45f1-91fa-dc461c8fa8ac" xmlns:ns4="621caa60-4f9c-4ba0-bc17-f9104362175f" targetNamespace="http://schemas.microsoft.com/office/2006/metadata/properties" ma:root="true" ma:fieldsID="1fd7cf942ef5674c224917a0730b9fe8" ns3:_="" ns4:_="">
    <xsd:import namespace="dfb9c948-5539-45f1-91fa-dc461c8fa8ac"/>
    <xsd:import namespace="621caa60-4f9c-4ba0-bc17-f9104362175f"/>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GenerationTime" minOccurs="0"/>
                <xsd:element ref="ns4:MediaServiceEventHashCode" minOccurs="0"/>
                <xsd:element ref="ns4:MediaServiceOCR"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b9c948-5539-45f1-91fa-dc461c8fa8a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1caa60-4f9c-4ba0-bc17-f9104362175f"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2C411B9-3EE4-4BC5-8509-CE93424461D8}">
  <ds:schemaRefs>
    <ds:schemaRef ds:uri="http://schemas.microsoft.com/sharepoint/v3/contenttype/forms"/>
  </ds:schemaRefs>
</ds:datastoreItem>
</file>

<file path=customXml/itemProps2.xml><?xml version="1.0" encoding="utf-8"?>
<ds:datastoreItem xmlns:ds="http://schemas.openxmlformats.org/officeDocument/2006/customXml" ds:itemID="{E50B8B1A-9DA7-46D1-AB08-07C72CBACE51}">
  <ds:schemaRefs>
    <ds:schemaRef ds:uri="dfb9c948-5539-45f1-91fa-dc461c8fa8ac"/>
    <ds:schemaRef ds:uri="http://schemas.microsoft.com/office/2006/metadata/properties"/>
    <ds:schemaRef ds:uri="http://purl.org/dc/elements/1.1/"/>
    <ds:schemaRef ds:uri="http://purl.org/dc/terms/"/>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621caa60-4f9c-4ba0-bc17-f9104362175f"/>
    <ds:schemaRef ds:uri="http://www.w3.org/XML/1998/namespace"/>
  </ds:schemaRefs>
</ds:datastoreItem>
</file>

<file path=customXml/itemProps3.xml><?xml version="1.0" encoding="utf-8"?>
<ds:datastoreItem xmlns:ds="http://schemas.openxmlformats.org/officeDocument/2006/customXml" ds:itemID="{C0777F20-9902-43BC-8A0D-B94434BE43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fb9c948-5539-45f1-91fa-dc461c8fa8ac"/>
    <ds:schemaRef ds:uri="621caa60-4f9c-4ba0-bc17-f910436217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248</TotalTime>
  <Words>3153</Words>
  <Application>Microsoft Office PowerPoint</Application>
  <PresentationFormat>On-screen Show (4:3)</PresentationFormat>
  <Paragraphs>414</Paragraphs>
  <Slides>32</Slides>
  <Notes>25</Notes>
  <HiddenSlides>0</HiddenSlides>
  <MMClips>1</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32</vt:i4>
      </vt:variant>
    </vt:vector>
  </HeadingPairs>
  <TitlesOfParts>
    <vt:vector size="40" baseType="lpstr">
      <vt:lpstr>Arial</vt:lpstr>
      <vt:lpstr>Calibri</vt:lpstr>
      <vt:lpstr>Freestyle Script</vt:lpstr>
      <vt:lpstr>Wingdings</vt:lpstr>
      <vt:lpstr>YouTube Noto</vt:lpstr>
      <vt:lpstr>Pathway</vt:lpstr>
      <vt:lpstr>1_Pathway</vt:lpstr>
      <vt:lpstr>2_Pathway</vt:lpstr>
      <vt:lpstr>PowerPoint Presentation</vt:lpstr>
      <vt:lpstr>Challenges of the Current Global Health Care Landscape</vt:lpstr>
      <vt:lpstr>Other Disturbing Facts </vt:lpstr>
      <vt:lpstr>Organization Name Here</vt:lpstr>
      <vt:lpstr>Our frontline is our bottomline!</vt:lpstr>
      <vt:lpstr>Pathway to Excellence Framework for Positive Practice Environments™</vt:lpstr>
      <vt:lpstr>PowerPoint Presentation</vt:lpstr>
      <vt:lpstr>Is this the Right Fit for our Organization?</vt:lpstr>
      <vt:lpstr>Costs of Becoming a Pathway Organization</vt:lpstr>
      <vt:lpstr>PowerPoint Presentation</vt:lpstr>
      <vt:lpstr>PowerPoint Presentation</vt:lpstr>
      <vt:lpstr>ROI: Better Patient Experience</vt:lpstr>
      <vt:lpstr>ROI: Cost Avoidance </vt:lpstr>
      <vt:lpstr>ROI: Cost Avoidance </vt:lpstr>
      <vt:lpstr>ROI: Cost Avoidance</vt:lpstr>
      <vt:lpstr>Discussion and  Questions</vt:lpstr>
      <vt:lpstr>References</vt:lpstr>
      <vt:lpstr>PowerPoint Presentation</vt:lpstr>
      <vt:lpstr>PowerPoint Presentation</vt:lpstr>
      <vt:lpstr>       Free! Pathway Program Overview Video</vt:lpstr>
      <vt:lpstr>Free! Pathway Program Overview Narrated PowerPoint</vt:lpstr>
      <vt:lpstr> Free! Self-Assessment and Gap Analysis Tool</vt:lpstr>
      <vt:lpstr>PowerPoint Presentation</vt:lpstr>
      <vt:lpstr>PowerPoint Presentation</vt:lpstr>
      <vt:lpstr>PowerPoint Presentation</vt:lpstr>
      <vt:lpstr>ANCC Pathway to Excellence® On the Journey or Designated Poster template </vt:lpstr>
      <vt:lpstr>Ask Me about Pathway to Excellence® Engagement buttons </vt:lpstr>
      <vt:lpstr>Flash Cards: 2020 electronic version is coming soon!</vt:lpstr>
      <vt:lpstr>Pathway to Excellence® Bookmarks</vt:lpstr>
      <vt:lpstr>PowerPoint Presentation</vt:lpstr>
      <vt:lpstr> </vt:lpstr>
      <vt:lpstr>Learn More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Pabico</dc:creator>
  <cp:lastModifiedBy>Maricon Dans</cp:lastModifiedBy>
  <cp:revision>20</cp:revision>
  <dcterms:created xsi:type="dcterms:W3CDTF">2020-06-12T18:45:43Z</dcterms:created>
  <dcterms:modified xsi:type="dcterms:W3CDTF">2020-08-17T20:18:36Z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0x010100B65C6670A9D3B2439C881067C9960243</vt:lpwstr>
  </property>
</Properties>
</file>